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6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Lato"/>
      <p:regular r:id="rId34"/>
      <p:bold r:id="rId35"/>
      <p:italic r:id="rId36"/>
      <p:boldItalic r:id="rId37"/>
    </p:embeddedFont>
    <p:embeddedFont>
      <p:font typeface="Corbel"/>
      <p:regular r:id="rId38"/>
      <p:bold r:id="rId39"/>
      <p:italic r:id="rId40"/>
      <p:boldItalic r:id="rId41"/>
    </p:embeddedFont>
    <p:embeddedFont>
      <p:font typeface="Akaya Telivigala"/>
      <p:regular r:id="rId42"/>
    </p:embeddedFont>
    <p:embeddedFont>
      <p:font typeface="Quattrocento Sans"/>
      <p:regular r:id="rId43"/>
      <p:bold r:id="rId44"/>
      <p:italic r:id="rId45"/>
      <p:boldItalic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1" roundtripDataSignature="AMtx7mjhwMdHWUBQmKpPU5cjoujnnR6C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bel-italic.fntdata"/><Relationship Id="rId42" Type="http://schemas.openxmlformats.org/officeDocument/2006/relationships/font" Target="fonts/AkayaTelivigala-regular.fntdata"/><Relationship Id="rId41" Type="http://schemas.openxmlformats.org/officeDocument/2006/relationships/font" Target="fonts/Corbel-boldItalic.fntdata"/><Relationship Id="rId44" Type="http://schemas.openxmlformats.org/officeDocument/2006/relationships/font" Target="fonts/QuattrocentoSans-bold.fntdata"/><Relationship Id="rId43" Type="http://schemas.openxmlformats.org/officeDocument/2006/relationships/font" Target="fonts/QuattrocentoSans-regular.fntdata"/><Relationship Id="rId46" Type="http://schemas.openxmlformats.org/officeDocument/2006/relationships/font" Target="fonts/QuattrocentoSans-boldItalic.fntdata"/><Relationship Id="rId45" Type="http://schemas.openxmlformats.org/officeDocument/2006/relationships/font" Target="fonts/QuattrocentoSans-italic.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Corbel-bold.fntdata"/><Relationship Id="rId38" Type="http://schemas.openxmlformats.org/officeDocument/2006/relationships/font" Target="fonts/Corbel-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customschemas.google.com/relationships/presentationmetadata" Target="metadata"/><Relationship Id="rId50" Type="http://schemas.openxmlformats.org/officeDocument/2006/relationships/font" Target="fonts/OpenSans-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a:solidFill>
                  <a:schemeClr val="dk1"/>
                </a:solidFill>
                <a:latin typeface="Lato"/>
                <a:ea typeface="Lato"/>
                <a:cs typeface="Lato"/>
                <a:sym typeface="Lato"/>
              </a:rPr>
              <a:t>Hello Everyone and thank you for joining us this afternoon.</a:t>
            </a:r>
            <a:endParaRPr/>
          </a:p>
          <a:p>
            <a:pPr indent="-228600" lvl="0" marL="457200" rtl="0" algn="l">
              <a:lnSpc>
                <a:spcPct val="100000"/>
              </a:lnSpc>
              <a:spcBef>
                <a:spcPts val="0"/>
              </a:spcBef>
              <a:spcAft>
                <a:spcPts val="0"/>
              </a:spcAft>
              <a:buSzPts val="1100"/>
              <a:buNone/>
            </a:pPr>
            <a:r>
              <a:t/>
            </a:r>
            <a:endParaRPr b="0" i="0">
              <a:solidFill>
                <a:schemeClr val="dk1"/>
              </a:solidFill>
              <a:latin typeface="Lato"/>
              <a:ea typeface="Lato"/>
              <a:cs typeface="Lato"/>
              <a:sym typeface="Lato"/>
            </a:endParaRPr>
          </a:p>
          <a:p>
            <a:pPr indent="-228600" lvl="0" marL="457200" rtl="0" algn="l">
              <a:lnSpc>
                <a:spcPct val="100000"/>
              </a:lnSpc>
              <a:spcBef>
                <a:spcPts val="0"/>
              </a:spcBef>
              <a:spcAft>
                <a:spcPts val="0"/>
              </a:spcAft>
              <a:buSzPts val="1100"/>
              <a:buNone/>
            </a:pPr>
            <a:r>
              <a:t/>
            </a:r>
            <a:endParaRPr b="0" i="0">
              <a:solidFill>
                <a:schemeClr val="dk1"/>
              </a:solidFill>
              <a:latin typeface="Lato"/>
              <a:ea typeface="Lato"/>
              <a:cs typeface="Lato"/>
              <a:sym typeface="Lato"/>
            </a:endParaRPr>
          </a:p>
          <a:p>
            <a:pPr indent="-228600" lvl="0" marL="457200" rtl="0" algn="l">
              <a:lnSpc>
                <a:spcPct val="100000"/>
              </a:lnSpc>
              <a:spcBef>
                <a:spcPts val="0"/>
              </a:spcBef>
              <a:spcAft>
                <a:spcPts val="0"/>
              </a:spcAft>
              <a:buSzPts val="1100"/>
              <a:buNone/>
            </a:pPr>
            <a:r>
              <a:t/>
            </a:r>
            <a:endParaRPr b="0" i="0">
              <a:solidFill>
                <a:schemeClr val="dk1"/>
              </a:solidFill>
              <a:latin typeface="Lato"/>
              <a:ea typeface="Lato"/>
              <a:cs typeface="Lato"/>
              <a:sym typeface="Lato"/>
            </a:endParaRPr>
          </a:p>
          <a:p>
            <a:pPr indent="-298450" lvl="0" marL="457200" rtl="0" algn="l">
              <a:lnSpc>
                <a:spcPct val="100000"/>
              </a:lnSpc>
              <a:spcBef>
                <a:spcPts val="0"/>
              </a:spcBef>
              <a:spcAft>
                <a:spcPts val="0"/>
              </a:spcAft>
              <a:buSzPts val="1100"/>
              <a:buChar char="●"/>
            </a:pPr>
            <a:r>
              <a:rPr b="0" i="0" lang="en-US">
                <a:solidFill>
                  <a:schemeClr val="dk1"/>
                </a:solidFill>
                <a:latin typeface="Lato"/>
                <a:ea typeface="Lato"/>
                <a:cs typeface="Lato"/>
                <a:sym typeface="Lato"/>
              </a:rPr>
              <a:t>We are the Environmental Impact Review Board (EIRB) and today we will be talking about what we do and how we do it.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Before I get started with co-management boards.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Inuvialuit Game Council (IGC) highlighted in red was created, in anticipation of the eventual signing of the Final Agreement. The Inuvialuit Game Council was established in 1983. It is different from the other boards as it It has 100% Inuvialuit membership which includes a chairman and board members involving two representatives from each of the six Hunters’ and Trappers’ Committees in the Settlement Region. The Game Council Chair is  elected by all the HTC Directors.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 IGC is responsible for appointing Inuvialuit members for the co-management bodies.</a:t>
            </a:r>
            <a:endParaRPr/>
          </a:p>
          <a:p>
            <a:pPr indent="0" lvl="0" marL="0" rtl="0" algn="l">
              <a:lnSpc>
                <a:spcPct val="100000"/>
              </a:lnSpc>
              <a:spcBef>
                <a:spcPts val="0"/>
              </a:spcBef>
              <a:spcAft>
                <a:spcPts val="0"/>
              </a:spcAft>
              <a:buSzPts val="1100"/>
              <a:buNone/>
            </a:pPr>
            <a:r>
              <a:t/>
            </a:r>
            <a:endParaRPr/>
          </a:p>
        </p:txBody>
      </p:sp>
      <p:sp>
        <p:nvSpPr>
          <p:cNvPr id="293" name="Google Shape;29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 Final Agreement enabled a system of joint management, involving both the Inuvialuit and the government, to be established.  This “co-management process”, as it has now become known, is considered to be a world-class example of integrated resource management.</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the foundation of this process are five co-management BODIES:</a:t>
            </a:r>
            <a:endParaRPr/>
          </a:p>
          <a:p>
            <a:pPr indent="-298450" lvl="0" marL="457200" rtl="0" algn="l">
              <a:lnSpc>
                <a:spcPct val="100000"/>
              </a:lnSpc>
              <a:spcBef>
                <a:spcPts val="0"/>
              </a:spcBef>
              <a:spcAft>
                <a:spcPts val="0"/>
              </a:spcAft>
              <a:buSzPts val="1100"/>
              <a:buFont typeface="Arial"/>
              <a:buChar char="-"/>
            </a:pPr>
            <a:r>
              <a:rPr lang="en-US"/>
              <a:t>the Wildlife Management Advisory Council (Northwest Territories),</a:t>
            </a:r>
            <a:endParaRPr/>
          </a:p>
          <a:p>
            <a:pPr indent="-298450" lvl="0" marL="457200" rtl="0" algn="l">
              <a:lnSpc>
                <a:spcPct val="100000"/>
              </a:lnSpc>
              <a:spcBef>
                <a:spcPts val="0"/>
              </a:spcBef>
              <a:spcAft>
                <a:spcPts val="0"/>
              </a:spcAft>
              <a:buSzPts val="1100"/>
              <a:buFont typeface="Arial"/>
              <a:buChar char="-"/>
            </a:pPr>
            <a:r>
              <a:rPr lang="en-US"/>
              <a:t>The Wildlife Management Advisory Council ( North Slope),</a:t>
            </a:r>
            <a:endParaRPr/>
          </a:p>
          <a:p>
            <a:pPr indent="-298450" lvl="0" marL="457200" rtl="0" algn="l">
              <a:lnSpc>
                <a:spcPct val="100000"/>
              </a:lnSpc>
              <a:spcBef>
                <a:spcPts val="0"/>
              </a:spcBef>
              <a:spcAft>
                <a:spcPts val="0"/>
              </a:spcAft>
              <a:buSzPts val="1100"/>
              <a:buFont typeface="Arial"/>
              <a:buChar char="-"/>
            </a:pPr>
            <a:r>
              <a:rPr lang="en-US"/>
              <a:t>The Fisheries Joint Management Committee,</a:t>
            </a:r>
            <a:endParaRPr/>
          </a:p>
          <a:p>
            <a:pPr indent="-298450" lvl="0" marL="457200" rtl="0" algn="l">
              <a:lnSpc>
                <a:spcPct val="100000"/>
              </a:lnSpc>
              <a:spcBef>
                <a:spcPts val="0"/>
              </a:spcBef>
              <a:spcAft>
                <a:spcPts val="0"/>
              </a:spcAft>
              <a:buSzPts val="1100"/>
              <a:buFont typeface="Arial"/>
              <a:buChar char="-"/>
            </a:pPr>
            <a:r>
              <a:rPr lang="en-US"/>
              <a:t>The Environmental Impact Screening Committee, and</a:t>
            </a:r>
            <a:endParaRPr/>
          </a:p>
          <a:p>
            <a:pPr indent="-298450" lvl="0" marL="457200" rtl="0" algn="l">
              <a:lnSpc>
                <a:spcPct val="100000"/>
              </a:lnSpc>
              <a:spcBef>
                <a:spcPts val="0"/>
              </a:spcBef>
              <a:spcAft>
                <a:spcPts val="0"/>
              </a:spcAft>
              <a:buSzPts val="1100"/>
              <a:buFont typeface="Arial"/>
              <a:buChar char="-"/>
            </a:pPr>
            <a:r>
              <a:rPr lang="en-US"/>
              <a:t>The Environmental Impact Review Board.</a:t>
            </a:r>
            <a:endParaRPr/>
          </a:p>
          <a:p>
            <a:pPr indent="-228600" lvl="0" marL="457200" rtl="0" algn="l">
              <a:lnSpc>
                <a:spcPct val="100000"/>
              </a:lnSpc>
              <a:spcBef>
                <a:spcPts val="0"/>
              </a:spcBef>
              <a:spcAft>
                <a:spcPts val="0"/>
              </a:spcAft>
              <a:buSzPts val="1100"/>
              <a:buFont typeface="Arial"/>
              <a:buNone/>
            </a:pPr>
            <a:r>
              <a:t/>
            </a:r>
            <a:endParaRPr/>
          </a:p>
          <a:p>
            <a:pPr indent="-298450" lvl="0" marL="457200" rtl="0" algn="l">
              <a:lnSpc>
                <a:spcPct val="100000"/>
              </a:lnSpc>
              <a:spcBef>
                <a:spcPts val="0"/>
              </a:spcBef>
              <a:spcAft>
                <a:spcPts val="0"/>
              </a:spcAft>
              <a:buSzPts val="1100"/>
              <a:buFont typeface="Arial"/>
              <a:buChar char="-"/>
            </a:pPr>
            <a:r>
              <a:rPr lang="en-US"/>
              <a:t>Each group is comprised of an equal number of Inuvialuit and government members, with a mutually agreed upon Chair.  This composition guarantees the inclusion of indigenous knowledge and cultural sensitivity in wildlife and environment management.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The Joint Secretariat provides Administrative, technical and logistical to Inuvialuit Organizations and Co-management Boards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1) </a:t>
            </a:r>
            <a:r>
              <a:rPr b="1" lang="en-US"/>
              <a:t>The EIRB has created a public environmental impact review process consistent with and derived from the authority of the Inuvialuit Final Agreement. </a:t>
            </a:r>
            <a:endParaRPr/>
          </a:p>
          <a:p>
            <a:pPr indent="-298450" lvl="0" marL="457200" rtl="0" algn="l">
              <a:lnSpc>
                <a:spcPct val="100000"/>
              </a:lnSpc>
              <a:spcBef>
                <a:spcPts val="0"/>
              </a:spcBef>
              <a:spcAft>
                <a:spcPts val="0"/>
              </a:spcAft>
              <a:buSzPts val="1100"/>
              <a:buChar char="●"/>
            </a:pPr>
            <a:r>
              <a:rPr b="1" lang="en-US"/>
              <a:t>2) Was designed to be flexible enough to enable the Review Board to reasonably and expeditiously complete each environmental impact review in a manner that reflects the scale of the proposed development, and its potential for social, economic, cultural and environmental effects.</a:t>
            </a:r>
            <a:endParaRPr/>
          </a:p>
          <a:p>
            <a:pPr indent="-298450" lvl="0" marL="457200" marR="0" rtl="0" algn="l">
              <a:lnSpc>
                <a:spcPct val="100000"/>
              </a:lnSpc>
              <a:spcBef>
                <a:spcPts val="0"/>
              </a:spcBef>
              <a:spcAft>
                <a:spcPts val="0"/>
              </a:spcAft>
              <a:buClr>
                <a:srgbClr val="000000"/>
              </a:buClr>
              <a:buSzPts val="1100"/>
              <a:buFont typeface="Arial"/>
              <a:buChar char="●"/>
            </a:pPr>
            <a:r>
              <a:rPr b="1" lang="en-US"/>
              <a:t>3) </a:t>
            </a:r>
            <a:r>
              <a:rPr lang="en-US"/>
              <a:t>The key principles and responsibilities expected by the Review Board to guide the environmental impact review process, and then outlines the process the Review Board follows to complete an environmental impact review</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 EIR Initiation phase: is mainly the referral documents received by the screening committee</a:t>
            </a:r>
            <a:endParaRPr/>
          </a:p>
          <a:p>
            <a:pPr indent="-298450" lvl="0" marL="457200" rtl="0" algn="l">
              <a:lnSpc>
                <a:spcPct val="100000"/>
              </a:lnSpc>
              <a:spcBef>
                <a:spcPts val="0"/>
              </a:spcBef>
              <a:spcAft>
                <a:spcPts val="0"/>
              </a:spcAft>
              <a:buSzPts val="1100"/>
              <a:buChar char="●"/>
            </a:pPr>
            <a:r>
              <a:rPr lang="en-US"/>
              <a:t>The Scoping phase is the stage that sets out what needs to be assessed in the environmental impact assessement to help define how to approach the assessment and what information may be needed to identify the likely significance effects from the development.</a:t>
            </a:r>
            <a:endParaRPr/>
          </a:p>
          <a:p>
            <a:pPr indent="-298450" lvl="0" marL="457200" rtl="0" algn="l">
              <a:lnSpc>
                <a:spcPct val="100000"/>
              </a:lnSpc>
              <a:spcBef>
                <a:spcPts val="0"/>
              </a:spcBef>
              <a:spcAft>
                <a:spcPts val="0"/>
              </a:spcAft>
              <a:buSzPts val="1100"/>
              <a:buChar char="●"/>
            </a:pPr>
            <a:r>
              <a:rPr lang="en-US"/>
              <a:t>EIS development : Environmental Impact Statement</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Our agenda today will firstly  revolve around the Inuvialuit Final Agreement, The Inuvialuit Settlement Region and the Co-Management Boards.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Then we will be talking about the Environmental Impact review board and how operate we through our Review Guidelines. </a:t>
            </a:r>
            <a:endParaRPr/>
          </a:p>
        </p:txBody>
      </p:sp>
      <p:sp>
        <p:nvSpPr>
          <p:cNvPr id="148" name="Google Shape;14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285750" marR="0" rtl="0" algn="l">
              <a:lnSpc>
                <a:spcPct val="90000"/>
              </a:lnSpc>
              <a:spcBef>
                <a:spcPts val="0"/>
              </a:spcBef>
              <a:spcAft>
                <a:spcPts val="0"/>
              </a:spcAft>
              <a:buClr>
                <a:srgbClr val="000000"/>
              </a:buClr>
              <a:buSzPts val="1100"/>
              <a:buFont typeface="Arial"/>
              <a:buChar char="•"/>
            </a:pPr>
            <a:r>
              <a:rPr lang="en-US" sz="1100"/>
              <a:t>The EIRB will establish a specific file on the EIRB website for the review of the development proposal; it will publish a Public Notice of Referral; and identify parties to the proceedings. Public Notice will invite organizations and individuals to register as Parties to the Proceeding, in accordance with Section 2.2 of the Rules. Submissions from Members of the Public will be accepted by the Review Board. Transboundary Considerations will be considered for development proposals in or impacting on the ISR or Yukon. The EIRB will draft a Review Schedule and Work Plan as a guide to indicate when certain tasks related to the Environmental Impact Referral process are anticipated to occur and be completed. The Review Board - and after the receipt of the accepted EI Statement - will consider written requests, to adjust the scheduled timeframe for a particular task.</a:t>
            </a:r>
            <a:endParaRPr/>
          </a:p>
          <a:p>
            <a:pPr indent="-158750" lvl="0" marL="285750" rtl="0" algn="l">
              <a:lnSpc>
                <a:spcPct val="90000"/>
              </a:lnSpc>
              <a:spcBef>
                <a:spcPts val="600"/>
              </a:spcBef>
              <a:spcAft>
                <a:spcPts val="600"/>
              </a:spcAft>
              <a:buSzPts val="1100"/>
              <a:buFont typeface="Arial"/>
              <a:buNone/>
            </a:pPr>
            <a:r>
              <a:t/>
            </a:r>
            <a:endParaRPr sz="1100">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All individuals and organizations are required to register with the EIRB before they can participate in the proceedings. The applicant is asked to complete a Registered Party Application which can be found on the EIRB website. I will go through the application a little later</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Once you have become a registered party you can now follow and participate in the proceedings. You will be kept up to date on all matters and be included on the distribution list.</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Once you are a registered party, any relevant information you provide to the EIRB will be submitted as evidence.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All evidence that has been submitted will be used by the EIRB to help support their decision and recommendations.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WHO SHOULD GET INVOLVED?</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Community Members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Co-management bodies: FJMC, WMAC NT/NS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Inuvialuit Organizations: IGC, IRC and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Members of Community HTC’s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Government agencies and departments</a:t>
            </a:r>
            <a:endParaRPr/>
          </a:p>
          <a:p>
            <a:pPr indent="-228600" lvl="0" marL="457200" rtl="0" algn="l">
              <a:lnSpc>
                <a:spcPct val="100000"/>
              </a:lnSpc>
              <a:spcBef>
                <a:spcPts val="0"/>
              </a:spcBef>
              <a:spcAft>
                <a:spcPts val="0"/>
              </a:spcAft>
              <a:buSzPts val="1100"/>
              <a:buNone/>
            </a:pPr>
            <a:r>
              <a:t/>
            </a:r>
            <a:endParaRPr/>
          </a:p>
        </p:txBody>
      </p:sp>
      <p:sp>
        <p:nvSpPr>
          <p:cNvPr id="439" name="Google Shape;439;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63" name="Google Shape;463;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During the Assessment and Review process, there are several opportunities to be involved:</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The commenting periods for the outline and draft of the EIS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Then during the proceedings, you can be involved during the Preparation period and hearing period.</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Please remember, you will need to register and gain Party Status to be able to provide information before the EIRB review panel.</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ALSO, YOU CAN ALWAYS CONTACT THE EIRB OR GO ON OUR WEBSITE FOR MORE INFORMATION </a:t>
            </a:r>
            <a:endParaRPr/>
          </a:p>
        </p:txBody>
      </p:sp>
      <p:sp>
        <p:nvSpPr>
          <p:cNvPr id="484" name="Google Shape;484;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On the table in the back you will find our guiding principles.</a:t>
            </a:r>
            <a:endParaRPr/>
          </a:p>
          <a:p>
            <a:pPr indent="-298450" lvl="0" marL="457200" rtl="0" algn="l">
              <a:lnSpc>
                <a:spcPct val="100000"/>
              </a:lnSpc>
              <a:spcBef>
                <a:spcPts val="0"/>
              </a:spcBef>
              <a:spcAft>
                <a:spcPts val="0"/>
              </a:spcAft>
              <a:buSzPts val="1100"/>
              <a:buChar char="●"/>
            </a:pPr>
            <a:r>
              <a:rPr lang="en-US"/>
              <a:t>And this is how we use it when conducting a review:</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519" name="Google Shape;519;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529" name="Google Shape;529;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But Before we get started, I would like to introduce our Board members.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Appointed on July 19, 2022 for a term of 3 years ending august 20th, 2025, our Chair, Catherine Cockney!</a:t>
            </a:r>
            <a:endParaRPr/>
          </a:p>
        </p:txBody>
      </p:sp>
      <p:sp>
        <p:nvSpPr>
          <p:cNvPr id="163" name="Google Shape;1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It is important to emphasize that the Review Board is set up as non-partisan organizations. Each member is expected to contribute as an experienced individual. This approach has worked well.</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this moment we do have a vacancy for IGC, so if anyone here is interested, kindly let me know after the presentation.</a:t>
            </a:r>
            <a:endParaRPr/>
          </a:p>
          <a:p>
            <a:pPr indent="-298450" lvl="0" marL="457200" rtl="0" algn="l">
              <a:lnSpc>
                <a:spcPct val="100000"/>
              </a:lnSpc>
              <a:spcBef>
                <a:spcPts val="0"/>
              </a:spcBef>
              <a:spcAft>
                <a:spcPts val="0"/>
              </a:spcAft>
              <a:buSzPts val="1100"/>
              <a:buChar char="●"/>
            </a:pPr>
            <a:r>
              <a:rPr lang="en-US"/>
              <a:t> </a:t>
            </a:r>
            <a:endParaRPr/>
          </a:p>
          <a:p>
            <a:pPr indent="-298450" lvl="0" marL="457200" rtl="0" algn="l">
              <a:lnSpc>
                <a:spcPct val="100000"/>
              </a:lnSpc>
              <a:spcBef>
                <a:spcPts val="0"/>
              </a:spcBef>
              <a:spcAft>
                <a:spcPts val="0"/>
              </a:spcAft>
              <a:buSzPts val="1100"/>
              <a:buChar char="●"/>
            </a:pPr>
            <a:r>
              <a:rPr lang="en-US"/>
              <a:t>Next up we have the appointed members by the Inuvialuit Game Council</a:t>
            </a:r>
            <a:endParaRPr/>
          </a:p>
          <a:p>
            <a:pPr indent="0" lvl="0" marL="0" rtl="0" algn="l">
              <a:lnSpc>
                <a:spcPct val="100000"/>
              </a:lnSpc>
              <a:spcBef>
                <a:spcPts val="0"/>
              </a:spcBef>
              <a:spcAft>
                <a:spcPts val="0"/>
              </a:spcAft>
              <a:buSzPts val="1100"/>
              <a:buNone/>
            </a:pPr>
            <a:r>
              <a:t/>
            </a:r>
            <a:endParaRPr/>
          </a:p>
        </p:txBody>
      </p:sp>
      <p:sp>
        <p:nvSpPr>
          <p:cNvPr id="176" name="Google Shape;17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As is the case with the co-management BODIES, the Review Board is comprised of an equal number of Inuvialuit and government representatives.</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The Chair is appointed by the Federal Government, with the consent of the Inuvialuit.</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One member each is nominated by the governments of Canada, Yukon, and the Northwest Territories and three members are appointed by the Inuvialuit.</a:t>
            </a:r>
            <a:endParaRPr/>
          </a:p>
          <a:p>
            <a:pPr indent="0" lvl="0" marL="0" rtl="0" algn="l">
              <a:lnSpc>
                <a:spcPct val="100000"/>
              </a:lnSpc>
              <a:spcBef>
                <a:spcPts val="0"/>
              </a:spcBef>
              <a:spcAft>
                <a:spcPts val="0"/>
              </a:spcAft>
              <a:buSzPts val="1100"/>
              <a:buNone/>
            </a:pPr>
            <a:r>
              <a:t/>
            </a:r>
            <a:endParaRPr/>
          </a:p>
        </p:txBody>
      </p:sp>
      <p:sp>
        <p:nvSpPr>
          <p:cNvPr id="205" name="Google Shape;20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To make things simple I will be using acronyms for IFA which is Inuvialuit Final Agreement; ISR Inuvialuit Settlement Region.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en-US" sz="1800" u="none" strike="noStrike">
                <a:solidFill>
                  <a:srgbClr val="000000"/>
                </a:solidFill>
                <a:latin typeface="Calibri"/>
                <a:ea typeface="Calibri"/>
                <a:cs typeface="Calibri"/>
                <a:sym typeface="Calibri"/>
              </a:rPr>
              <a:t>After some 8 years of the negotiations between COPE (the Committee for Originals Peoples Entitlement, representing the Inuit Peoples of the Western Arctic: the Inuvialuit) and the Federal Government of Canada, the Inuvialuit Final Agreement was signed on 5 June 1984.  It was ratified by the passage of the Western Arctic (Inuvialuit) Claims Settlement Act.</a:t>
            </a:r>
            <a:endParaRPr b="0" i="0">
              <a:solidFill>
                <a:srgbClr val="444444"/>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sz="1100">
              <a:solidFill>
                <a:schemeClr val="dk1"/>
              </a:solidFill>
              <a:latin typeface="Times New Roman"/>
              <a:ea typeface="Times New Roman"/>
              <a:cs typeface="Times New Roman"/>
              <a:sym typeface="Times New Roman"/>
            </a:endParaRPr>
          </a:p>
          <a:p>
            <a:pPr indent="-298450" lvl="0" marL="457200" rtl="0" algn="l">
              <a:lnSpc>
                <a:spcPct val="100000"/>
              </a:lnSpc>
              <a:spcBef>
                <a:spcPts val="0"/>
              </a:spcBef>
              <a:spcAft>
                <a:spcPts val="0"/>
              </a:spcAft>
              <a:buSzPts val="1100"/>
              <a:buChar char="●"/>
            </a:pPr>
            <a:r>
              <a:rPr b="1" i="0" lang="en-US" u="none" strike="noStrike">
                <a:solidFill>
                  <a:srgbClr val="000000"/>
                </a:solidFill>
                <a:latin typeface="Corbel"/>
                <a:ea typeface="Corbel"/>
                <a:cs typeface="Corbel"/>
                <a:sym typeface="Corbel"/>
              </a:rPr>
              <a:t>Three guiding Principles of the IFA:</a:t>
            </a:r>
            <a:r>
              <a:rPr b="0" i="0" lang="en-US">
                <a:solidFill>
                  <a:srgbClr val="000000"/>
                </a:solidFill>
                <a:latin typeface="Corbel"/>
                <a:ea typeface="Corbel"/>
                <a:cs typeface="Corbel"/>
                <a:sym typeface="Corbel"/>
              </a:rPr>
              <a:t>​</a:t>
            </a:r>
            <a:endParaRPr b="0" i="0">
              <a:solidFill>
                <a:srgbClr val="000000"/>
              </a:solidFill>
              <a:latin typeface="Quattrocento Sans"/>
              <a:ea typeface="Quattrocento Sans"/>
              <a:cs typeface="Quattrocento Sans"/>
              <a:sym typeface="Quattrocento Sans"/>
            </a:endParaRPr>
          </a:p>
          <a:p>
            <a:pPr indent="-298450" lvl="0" marL="457200" rtl="0" algn="l">
              <a:lnSpc>
                <a:spcPct val="100000"/>
              </a:lnSpc>
              <a:spcBef>
                <a:spcPts val="0"/>
              </a:spcBef>
              <a:spcAft>
                <a:spcPts val="0"/>
              </a:spcAft>
              <a:buSzPts val="1100"/>
              <a:buFont typeface="Arial"/>
              <a:buAutoNum type="arabicPeriod"/>
            </a:pPr>
            <a:r>
              <a:rPr b="0" i="0" lang="en-US" u="none" strike="noStrike">
                <a:solidFill>
                  <a:srgbClr val="000000"/>
                </a:solidFill>
                <a:latin typeface="Corbel"/>
                <a:ea typeface="Corbel"/>
                <a:cs typeface="Corbel"/>
                <a:sym typeface="Corbel"/>
              </a:rPr>
              <a:t>To preserve Inuvialuit cultural identity and value</a:t>
            </a:r>
            <a:r>
              <a:rPr b="0" i="0" lang="en-US">
                <a:solidFill>
                  <a:srgbClr val="000000"/>
                </a:solidFill>
                <a:latin typeface="Corbel"/>
                <a:ea typeface="Corbel"/>
                <a:cs typeface="Corbel"/>
                <a:sym typeface="Corbel"/>
              </a:rPr>
              <a:t>​</a:t>
            </a:r>
            <a:endParaRPr b="0" i="0">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AutoNum type="arabicPeriod"/>
            </a:pPr>
            <a:r>
              <a:rPr b="0" i="0" lang="en-US" u="none" strike="noStrike">
                <a:solidFill>
                  <a:srgbClr val="000000"/>
                </a:solidFill>
                <a:latin typeface="Corbel"/>
                <a:ea typeface="Corbel"/>
                <a:cs typeface="Corbel"/>
                <a:sym typeface="Corbel"/>
              </a:rPr>
              <a:t>Enable Inuvialuit to be equal and meaningful participants in the northern and national economy &amp; society</a:t>
            </a:r>
            <a:r>
              <a:rPr b="0" i="0" lang="en-US">
                <a:solidFill>
                  <a:srgbClr val="000000"/>
                </a:solidFill>
                <a:latin typeface="Corbel"/>
                <a:ea typeface="Corbel"/>
                <a:cs typeface="Corbel"/>
                <a:sym typeface="Corbel"/>
              </a:rPr>
              <a:t>​</a:t>
            </a:r>
            <a:endParaRPr b="0" i="0">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Font typeface="Arial"/>
              <a:buAutoNum type="arabicPeriod"/>
            </a:pPr>
            <a:r>
              <a:rPr b="0" i="0" lang="en-US" u="none" strike="noStrike">
                <a:solidFill>
                  <a:srgbClr val="000000"/>
                </a:solidFill>
                <a:latin typeface="Corbel"/>
                <a:ea typeface="Corbel"/>
                <a:cs typeface="Corbel"/>
                <a:sym typeface="Corbel"/>
              </a:rPr>
              <a:t>Protect and preserve the Arctic wildlife, environment and biological productivity</a:t>
            </a:r>
            <a:endParaRPr b="0" i="0">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sz="11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As we saw in the video, the ISR covers  approximately 1 million square kilometers in the Canadian western arctic, including the Yukon and the Mackenzie Delta and the Western Arctic islands.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 name="Google Shape;13;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4" name="Google Shape;14;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0" name="Google Shape;70;p39"/>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1" name="Google Shape;71;p3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2" name="Google Shape;72;p3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3" name="Google Shape;73;p3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0"/>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6" name="Google Shape;76;p40"/>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77" name="Google Shape;77;p4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4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9" name="Google Shape;79;p4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31"/>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8" name="Google Shape;88;p31"/>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89" name="Google Shape;89;p3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0" name="Google Shape;90;p3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1" name="Google Shape;91;p3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4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98" name="Google Shape;98;p4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9" name="Google Shape;9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02" name="Google Shape;10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3" name="Shape 103"/>
        <p:cNvGrpSpPr/>
        <p:nvPr/>
      </p:nvGrpSpPr>
      <p:grpSpPr>
        <a:xfrm>
          <a:off x="0" y="0"/>
          <a:ext cx="0" cy="0"/>
          <a:chOff x="0" y="0"/>
          <a:chExt cx="0" cy="0"/>
        </a:xfrm>
      </p:grpSpPr>
      <p:sp>
        <p:nvSpPr>
          <p:cNvPr id="104" name="Google Shape;104;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5" name="Google Shape;105;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06" name="Google Shape;10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7" name="Shape 107"/>
        <p:cNvGrpSpPr/>
        <p:nvPr/>
      </p:nvGrpSpPr>
      <p:grpSpPr>
        <a:xfrm>
          <a:off x="0" y="0"/>
          <a:ext cx="0" cy="0"/>
          <a:chOff x="0" y="0"/>
          <a:chExt cx="0" cy="0"/>
        </a:xfrm>
      </p:grpSpPr>
      <p:sp>
        <p:nvSpPr>
          <p:cNvPr id="108" name="Google Shape;108;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9" name="Google Shape;109;p4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0" name="Google Shape;110;p4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1" name="Google Shape;11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2" name="Shape 112"/>
        <p:cNvGrpSpPr/>
        <p:nvPr/>
      </p:nvGrpSpPr>
      <p:grpSpPr>
        <a:xfrm>
          <a:off x="0" y="0"/>
          <a:ext cx="0" cy="0"/>
          <a:chOff x="0" y="0"/>
          <a:chExt cx="0" cy="0"/>
        </a:xfrm>
      </p:grpSpPr>
      <p:sp>
        <p:nvSpPr>
          <p:cNvPr id="113" name="Google Shape;113;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4" name="Google Shape;11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5" name="Shape 115"/>
        <p:cNvGrpSpPr/>
        <p:nvPr/>
      </p:nvGrpSpPr>
      <p:grpSpPr>
        <a:xfrm>
          <a:off x="0" y="0"/>
          <a:ext cx="0" cy="0"/>
          <a:chOff x="0" y="0"/>
          <a:chExt cx="0" cy="0"/>
        </a:xfrm>
      </p:grpSpPr>
      <p:sp>
        <p:nvSpPr>
          <p:cNvPr id="116" name="Google Shape;116;p4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17" name="Google Shape;117;p4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18" name="Google Shape;11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9" name="Shape 119"/>
        <p:cNvGrpSpPr/>
        <p:nvPr/>
      </p:nvGrpSpPr>
      <p:grpSpPr>
        <a:xfrm>
          <a:off x="0" y="0"/>
          <a:ext cx="0" cy="0"/>
          <a:chOff x="0" y="0"/>
          <a:chExt cx="0" cy="0"/>
        </a:xfrm>
      </p:grpSpPr>
      <p:sp>
        <p:nvSpPr>
          <p:cNvPr id="120" name="Google Shape;120;p4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21" name="Google Shape;12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7" name="Google Shape;17;p29"/>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18" name="Google Shape;18;p2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9" name="Google Shape;19;p2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0" name="Google Shape;20;p2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4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25" name="Google Shape;125;p4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6" name="Google Shape;126;p4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7" name="Google Shape;127;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8" name="Shape 128"/>
        <p:cNvGrpSpPr/>
        <p:nvPr/>
      </p:nvGrpSpPr>
      <p:grpSpPr>
        <a:xfrm>
          <a:off x="0" y="0"/>
          <a:ext cx="0" cy="0"/>
          <a:chOff x="0" y="0"/>
          <a:chExt cx="0" cy="0"/>
        </a:xfrm>
      </p:grpSpPr>
      <p:sp>
        <p:nvSpPr>
          <p:cNvPr id="129" name="Google Shape;129;p5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30" name="Google Shape;13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1" name="Shape 131"/>
        <p:cNvGrpSpPr/>
        <p:nvPr/>
      </p:nvGrpSpPr>
      <p:grpSpPr>
        <a:xfrm>
          <a:off x="0" y="0"/>
          <a:ext cx="0" cy="0"/>
          <a:chOff x="0" y="0"/>
          <a:chExt cx="0" cy="0"/>
        </a:xfrm>
      </p:grpSpPr>
      <p:sp>
        <p:nvSpPr>
          <p:cNvPr id="132" name="Google Shape;132;p5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3" name="Google Shape;133;p5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34" name="Google Shape;13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3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3" name="Google Shape;23;p32"/>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24" name="Google Shape;24;p32"/>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25" name="Google Shape;25;p3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6" name="Google Shape;26;p3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7" name="Google Shape;27;p3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3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0" name="Google Shape;30;p3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31" name="Google Shape;31;p3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2" name="Google Shape;32;p3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3" name="Google Shape;33;p3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3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6" name="Google Shape;36;p34"/>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7" name="Google Shape;37;p34"/>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38" name="Google Shape;38;p34"/>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39" name="Google Shape;39;p34"/>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40" name="Google Shape;40;p3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1" name="Google Shape;41;p3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2" name="Google Shape;42;p3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3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5" name="Google Shape;45;p3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46" name="Google Shape;46;p3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7" name="Google Shape;47;p3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8" name="Google Shape;48;p3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1" name="Google Shape;51;p3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2" name="Google Shape;52;p3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3" name="Google Shape;53;p3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7"/>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6" name="Google Shape;56;p37"/>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57" name="Google Shape;57;p37"/>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58" name="Google Shape;58;p3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3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0" name="Google Shape;60;p3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8"/>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3" name="Google Shape;63;p38"/>
          <p:cNvSpPr/>
          <p:nvPr>
            <p:ph idx="2" type="pic"/>
          </p:nvPr>
        </p:nvSpPr>
        <p:spPr>
          <a:xfrm>
            <a:off x="896144" y="306388"/>
            <a:ext cx="2743200" cy="2057400"/>
          </a:xfrm>
          <a:prstGeom prst="rect">
            <a:avLst/>
          </a:prstGeom>
          <a:noFill/>
          <a:ln>
            <a:noFill/>
          </a:ln>
        </p:spPr>
      </p:sp>
      <p:sp>
        <p:nvSpPr>
          <p:cNvPr id="64" name="Google Shape;64;p38"/>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65" name="Google Shape;65;p3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6" name="Google Shape;66;p3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7" name="Google Shape;67;p3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7" name="Google Shape;7;p27"/>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 name="Google Shape;8;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9" name="Google Shape;9;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 name="Google Shape;10;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3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82" name="Google Shape;82;p30"/>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3" name="Google Shape;83;p3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84" name="Google Shape;84;p3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85" name="Google Shape;85;p3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2" name="Shape 92"/>
        <p:cNvGrpSpPr/>
        <p:nvPr/>
      </p:nvGrpSpPr>
      <p:grpSpPr>
        <a:xfrm>
          <a:off x="0" y="0"/>
          <a:ext cx="0" cy="0"/>
          <a:chOff x="0" y="0"/>
          <a:chExt cx="0" cy="0"/>
        </a:xfrm>
      </p:grpSpPr>
      <p:sp>
        <p:nvSpPr>
          <p:cNvPr id="93" name="Google Shape;93;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4" name="Google Shape;94;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5" name="Google Shape;95;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7.jp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11.png"/><Relationship Id="rId5"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5.jpg"/><Relationship Id="rId5" Type="http://schemas.openxmlformats.org/officeDocument/2006/relationships/image" Target="../media/image18.jp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Eight Engaging Reindeer Facts" id="141" name="Google Shape;141;p1"/>
          <p:cNvPicPr preferRelativeResize="0"/>
          <p:nvPr/>
        </p:nvPicPr>
        <p:blipFill rotWithShape="1">
          <a:blip r:embed="rId3">
            <a:alphaModFix/>
          </a:blip>
          <a:srcRect b="0" l="0" r="0" t="0"/>
          <a:stretch/>
        </p:blipFill>
        <p:spPr>
          <a:xfrm>
            <a:off x="0" y="-459649"/>
            <a:ext cx="9144000" cy="5143500"/>
          </a:xfrm>
          <a:prstGeom prst="rect">
            <a:avLst/>
          </a:prstGeom>
          <a:noFill/>
          <a:ln>
            <a:noFill/>
          </a:ln>
        </p:spPr>
      </p:pic>
      <p:sp>
        <p:nvSpPr>
          <p:cNvPr id="142" name="Google Shape;142;p1"/>
          <p:cNvSpPr txBox="1"/>
          <p:nvPr/>
        </p:nvSpPr>
        <p:spPr>
          <a:xfrm>
            <a:off x="2258610" y="290731"/>
            <a:ext cx="6271435" cy="1716169"/>
          </a:xfrm>
          <a:prstGeom prst="rect">
            <a:avLst/>
          </a:prstGeom>
          <a:noFill/>
          <a:ln cap="flat" cmpd="sng" w="38100">
            <a:solidFill>
              <a:schemeClr val="dk1"/>
            </a:solidFill>
            <a:prstDash val="solid"/>
            <a:round/>
            <a:headEnd len="sm" w="sm" type="none"/>
            <a:tailEnd len="sm" w="sm" type="none"/>
          </a:ln>
        </p:spPr>
        <p:txBody>
          <a:bodyPr anchorCtr="0" anchor="b" bIns="22850" lIns="45700" spcFirstLastPara="1" rIns="45700" wrap="square" tIns="22850">
            <a:normAutofit/>
          </a:bodyPr>
          <a:lstStyle/>
          <a:p>
            <a:pPr indent="0" lvl="0" marL="0" marR="0" rtl="0" algn="ctr">
              <a:lnSpc>
                <a:spcPct val="90000"/>
              </a:lnSpc>
              <a:spcBef>
                <a:spcPts val="0"/>
              </a:spcBef>
              <a:spcAft>
                <a:spcPts val="0"/>
              </a:spcAft>
              <a:buNone/>
            </a:pPr>
            <a:r>
              <a:rPr b="0" i="0" lang="en-US" sz="4000" u="none" cap="none" strike="noStrike">
                <a:solidFill>
                  <a:srgbClr val="FFC000"/>
                </a:solidFill>
                <a:latin typeface="Arial"/>
                <a:ea typeface="Arial"/>
                <a:cs typeface="Arial"/>
                <a:sym typeface="Arial"/>
              </a:rPr>
              <a:t>ENVIRONMENTAL IMPACT REVIEW BOARD  </a:t>
            </a:r>
            <a:endParaRPr/>
          </a:p>
          <a:p>
            <a:pPr indent="0" lvl="0" marL="0" marR="0" rtl="0" algn="ctr">
              <a:lnSpc>
                <a:spcPct val="90000"/>
              </a:lnSpc>
              <a:spcBef>
                <a:spcPts val="300"/>
              </a:spcBef>
              <a:spcAft>
                <a:spcPts val="0"/>
              </a:spcAft>
              <a:buNone/>
            </a:pPr>
            <a:r>
              <a:t/>
            </a:r>
            <a:endParaRPr b="0" i="0" sz="3200" u="none" cap="none" strike="noStrike">
              <a:solidFill>
                <a:schemeClr val="lt1"/>
              </a:solidFill>
              <a:latin typeface="Arial"/>
              <a:ea typeface="Arial"/>
              <a:cs typeface="Arial"/>
              <a:sym typeface="Arial"/>
            </a:endParaRPr>
          </a:p>
        </p:txBody>
      </p:sp>
      <p:pic>
        <p:nvPicPr>
          <p:cNvPr descr="A picture containing text&#10;&#10;Description automatically generated" id="143" name="Google Shape;143;p1"/>
          <p:cNvPicPr preferRelativeResize="0"/>
          <p:nvPr/>
        </p:nvPicPr>
        <p:blipFill rotWithShape="1">
          <a:blip r:embed="rId4">
            <a:alphaModFix/>
          </a:blip>
          <a:srcRect b="1" l="1334" r="0" t="0"/>
          <a:stretch/>
        </p:blipFill>
        <p:spPr>
          <a:xfrm>
            <a:off x="147228" y="156687"/>
            <a:ext cx="1525913" cy="1348263"/>
          </a:xfrm>
          <a:custGeom>
            <a:rect b="b" l="l" r="r" t="t"/>
            <a:pathLst>
              <a:path extrusionOk="0" h="1797684" w="2034550">
                <a:moveTo>
                  <a:pt x="585760" y="0"/>
                </a:moveTo>
                <a:cubicBezTo>
                  <a:pt x="585760" y="0"/>
                  <a:pt x="585760" y="0"/>
                  <a:pt x="1448790" y="0"/>
                </a:cubicBezTo>
                <a:cubicBezTo>
                  <a:pt x="1502846" y="0"/>
                  <a:pt x="1555038" y="29714"/>
                  <a:pt x="1581134" y="77999"/>
                </a:cubicBezTo>
                <a:cubicBezTo>
                  <a:pt x="1581134" y="77999"/>
                  <a:pt x="1581134" y="77999"/>
                  <a:pt x="2013580" y="822701"/>
                </a:cubicBezTo>
                <a:cubicBezTo>
                  <a:pt x="2041540" y="869128"/>
                  <a:pt x="2041540" y="928556"/>
                  <a:pt x="2013580" y="974984"/>
                </a:cubicBezTo>
                <a:cubicBezTo>
                  <a:pt x="2013580" y="974984"/>
                  <a:pt x="2013580" y="974984"/>
                  <a:pt x="1581134" y="1719685"/>
                </a:cubicBezTo>
                <a:cubicBezTo>
                  <a:pt x="1555038" y="1767970"/>
                  <a:pt x="1502846" y="1797684"/>
                  <a:pt x="1448790" y="1797684"/>
                </a:cubicBezTo>
                <a:cubicBezTo>
                  <a:pt x="1448790" y="1797684"/>
                  <a:pt x="1448790" y="1797684"/>
                  <a:pt x="585760" y="1797684"/>
                </a:cubicBezTo>
                <a:cubicBezTo>
                  <a:pt x="529841" y="1797684"/>
                  <a:pt x="479513" y="1767970"/>
                  <a:pt x="451553" y="1719685"/>
                </a:cubicBezTo>
                <a:cubicBezTo>
                  <a:pt x="451553" y="1719685"/>
                  <a:pt x="451553" y="1719685"/>
                  <a:pt x="20970" y="974984"/>
                </a:cubicBezTo>
                <a:cubicBezTo>
                  <a:pt x="-6990" y="928556"/>
                  <a:pt x="-6990" y="869128"/>
                  <a:pt x="20970" y="822701"/>
                </a:cubicBezTo>
                <a:cubicBezTo>
                  <a:pt x="20970" y="822701"/>
                  <a:pt x="20970" y="822701"/>
                  <a:pt x="451553" y="77999"/>
                </a:cubicBezTo>
                <a:cubicBezTo>
                  <a:pt x="479513" y="29714"/>
                  <a:pt x="529841" y="0"/>
                  <a:pt x="585760" y="0"/>
                </a:cubicBezTo>
                <a:close/>
              </a:path>
            </a:pathLst>
          </a:custGeom>
          <a:noFill/>
          <a:ln cap="flat" cmpd="sng" w="63500">
            <a:solidFill>
              <a:schemeClr val="dk1">
                <a:alpha val="80000"/>
              </a:schemeClr>
            </a:solidFill>
            <a:prstDash val="solid"/>
            <a:round/>
            <a:headEnd len="sm" w="sm" type="none"/>
            <a:tailEnd len="sm" w="sm" type="none"/>
          </a:ln>
        </p:spPr>
      </p:pic>
      <p:sp>
        <p:nvSpPr>
          <p:cNvPr id="144" name="Google Shape;144;p1"/>
          <p:cNvSpPr txBox="1"/>
          <p:nvPr/>
        </p:nvSpPr>
        <p:spPr>
          <a:xfrm>
            <a:off x="103614" y="4749233"/>
            <a:ext cx="4783754" cy="3416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0" i="0" lang="en-US" sz="1800" u="none" cap="none" strike="noStrike">
                <a:solidFill>
                  <a:schemeClr val="dk1"/>
                </a:solidFill>
                <a:latin typeface="Arial"/>
                <a:ea typeface="Arial"/>
                <a:cs typeface="Arial"/>
                <a:sym typeface="Arial"/>
              </a:rPr>
              <a:t>Inuvialuit Settlement Region Community Tour</a:t>
            </a:r>
            <a:endParaRPr/>
          </a:p>
        </p:txBody>
      </p:sp>
      <p:sp>
        <p:nvSpPr>
          <p:cNvPr id="145" name="Google Shape;145;p1"/>
          <p:cNvSpPr txBox="1"/>
          <p:nvPr/>
        </p:nvSpPr>
        <p:spPr>
          <a:xfrm>
            <a:off x="7424684" y="4735383"/>
            <a:ext cx="478375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February</a:t>
            </a:r>
            <a:r>
              <a:rPr b="0" i="0" lang="en-US" sz="1400" u="none" cap="none" strike="noStrike">
                <a:solidFill>
                  <a:schemeClr val="dk1"/>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2023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14:dur="1500">
    <p:split orient="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10"/>
          <p:cNvSpPr/>
          <p:nvPr/>
        </p:nvSpPr>
        <p:spPr>
          <a:xfrm>
            <a:off x="1190592" y="297414"/>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6" name="Google Shape;296;p10"/>
          <p:cNvSpPr/>
          <p:nvPr/>
        </p:nvSpPr>
        <p:spPr>
          <a:xfrm>
            <a:off x="8657552" y="0"/>
            <a:ext cx="516523" cy="5143501"/>
          </a:xfrm>
          <a:custGeom>
            <a:rect b="b" l="l" r="r" t="t"/>
            <a:pathLst>
              <a:path extrusionOk="0" h="3021507" w="161523">
                <a:moveTo>
                  <a:pt x="0" y="0"/>
                </a:moveTo>
                <a:lnTo>
                  <a:pt x="161523" y="0"/>
                </a:lnTo>
                <a:lnTo>
                  <a:pt x="161523" y="3021507"/>
                </a:lnTo>
                <a:lnTo>
                  <a:pt x="0" y="3021507"/>
                </a:lnTo>
                <a:close/>
              </a:path>
            </a:pathLst>
          </a:custGeom>
          <a:solidFill>
            <a:srgbClr val="00B0F0"/>
          </a:solidFill>
          <a:ln cap="flat" cmpd="sng" w="28575">
            <a:solidFill>
              <a:schemeClr val="dk1"/>
            </a:solidFill>
            <a:prstDash val="solid"/>
            <a:round/>
            <a:headEnd len="sm" w="sm" type="none"/>
            <a:tailEnd len="sm" w="sm" type="none"/>
          </a:ln>
        </p:spPr>
      </p:sp>
      <p:sp>
        <p:nvSpPr>
          <p:cNvPr id="297" name="Google Shape;297;p10"/>
          <p:cNvSpPr txBox="1"/>
          <p:nvPr/>
        </p:nvSpPr>
        <p:spPr>
          <a:xfrm>
            <a:off x="1452793" y="16175"/>
            <a:ext cx="7341701" cy="738664"/>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4000"/>
              <a:buFont typeface="Arial"/>
              <a:buNone/>
            </a:pPr>
            <a:r>
              <a:rPr b="1" i="0" lang="en-US" sz="4000" u="none" cap="none" strike="noStrike">
                <a:solidFill>
                  <a:schemeClr val="dk1"/>
                </a:solidFill>
                <a:latin typeface="Open Sans"/>
                <a:ea typeface="Open Sans"/>
                <a:cs typeface="Open Sans"/>
                <a:sym typeface="Open Sans"/>
              </a:rPr>
              <a:t>Inuvialuit Game Council</a:t>
            </a:r>
            <a:endParaRPr b="0" i="0" sz="700" u="none" cap="none" strike="noStrike">
              <a:solidFill>
                <a:schemeClr val="dk1"/>
              </a:solidFill>
              <a:latin typeface="Arial"/>
              <a:ea typeface="Arial"/>
              <a:cs typeface="Arial"/>
              <a:sym typeface="Arial"/>
            </a:endParaRPr>
          </a:p>
        </p:txBody>
      </p:sp>
      <p:pic>
        <p:nvPicPr>
          <p:cNvPr descr="Logo&#10;&#10;Description automatically generated" id="298" name="Google Shape;298;p10"/>
          <p:cNvPicPr preferRelativeResize="0"/>
          <p:nvPr/>
        </p:nvPicPr>
        <p:blipFill rotWithShape="1">
          <a:blip r:embed="rId3">
            <a:alphaModFix/>
          </a:blip>
          <a:srcRect b="0" l="0" r="0" t="0"/>
          <a:stretch/>
        </p:blipFill>
        <p:spPr>
          <a:xfrm>
            <a:off x="3701346" y="871272"/>
            <a:ext cx="1206497" cy="1116862"/>
          </a:xfrm>
          <a:prstGeom prst="rect">
            <a:avLst/>
          </a:prstGeom>
          <a:noFill/>
          <a:ln cap="flat" cmpd="sng" w="38100">
            <a:solidFill>
              <a:srgbClr val="C00000"/>
            </a:solidFill>
            <a:prstDash val="solid"/>
            <a:round/>
            <a:headEnd len="sm" w="sm" type="none"/>
            <a:tailEnd len="sm" w="sm" type="none"/>
          </a:ln>
        </p:spPr>
      </p:pic>
      <p:sp>
        <p:nvSpPr>
          <p:cNvPr id="299" name="Google Shape;299;p10"/>
          <p:cNvSpPr txBox="1"/>
          <p:nvPr/>
        </p:nvSpPr>
        <p:spPr>
          <a:xfrm>
            <a:off x="0" y="4851113"/>
            <a:ext cx="476415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EIRB Community Tour, 2023 - The IFA, ISR &amp; </a:t>
            </a:r>
            <a:r>
              <a:rPr b="0" i="0" lang="en-US" sz="800" u="none" cap="none" strike="noStrike">
                <a:solidFill>
                  <a:srgbClr val="000000"/>
                </a:solidFill>
                <a:latin typeface="Arial"/>
                <a:ea typeface="Arial"/>
                <a:cs typeface="Arial"/>
                <a:sym typeface="Arial"/>
              </a:rPr>
              <a:t>Co-Management</a:t>
            </a:r>
            <a:r>
              <a:rPr b="0" i="0" lang="en-US" sz="900" u="none" cap="none" strike="noStrike">
                <a:solidFill>
                  <a:srgbClr val="000000"/>
                </a:solidFill>
                <a:latin typeface="Arial"/>
                <a:ea typeface="Arial"/>
                <a:cs typeface="Arial"/>
                <a:sym typeface="Arial"/>
              </a:rPr>
              <a:t> Boards</a:t>
            </a:r>
            <a:endParaRPr b="0" i="0" sz="900" u="none" cap="none" strike="noStrike">
              <a:solidFill>
                <a:srgbClr val="000000"/>
              </a:solidFill>
              <a:latin typeface="Arial"/>
              <a:ea typeface="Arial"/>
              <a:cs typeface="Arial"/>
              <a:sym typeface="Arial"/>
            </a:endParaRPr>
          </a:p>
        </p:txBody>
      </p:sp>
      <p:pic>
        <p:nvPicPr>
          <p:cNvPr descr="Diagram&#10;&#10;Description automatically generated" id="300" name="Google Shape;300;p10"/>
          <p:cNvPicPr preferRelativeResize="0"/>
          <p:nvPr/>
        </p:nvPicPr>
        <p:blipFill rotWithShape="1">
          <a:blip r:embed="rId4">
            <a:alphaModFix/>
          </a:blip>
          <a:srcRect b="0" l="0" r="0" t="0"/>
          <a:stretch/>
        </p:blipFill>
        <p:spPr>
          <a:xfrm>
            <a:off x="8616136" y="4619741"/>
            <a:ext cx="599353" cy="523759"/>
          </a:xfrm>
          <a:prstGeom prst="rect">
            <a:avLst/>
          </a:prstGeom>
          <a:noFill/>
          <a:ln>
            <a:noFill/>
          </a:ln>
        </p:spPr>
      </p:pic>
      <p:sp>
        <p:nvSpPr>
          <p:cNvPr id="301" name="Google Shape;301;p10"/>
          <p:cNvSpPr/>
          <p:nvPr/>
        </p:nvSpPr>
        <p:spPr>
          <a:xfrm>
            <a:off x="1607228" y="3517592"/>
            <a:ext cx="1247911" cy="1201119"/>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PAULATUK HTC</a:t>
            </a:r>
            <a:endParaRPr/>
          </a:p>
        </p:txBody>
      </p:sp>
      <p:sp>
        <p:nvSpPr>
          <p:cNvPr id="302" name="Google Shape;302;p10"/>
          <p:cNvSpPr/>
          <p:nvPr/>
        </p:nvSpPr>
        <p:spPr>
          <a:xfrm>
            <a:off x="2996384" y="3524222"/>
            <a:ext cx="1247911" cy="1201119"/>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SACHS HARBOUR</a:t>
            </a:r>
            <a:endParaRPr/>
          </a:p>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HTC</a:t>
            </a:r>
            <a:endParaRPr/>
          </a:p>
        </p:txBody>
      </p:sp>
      <p:sp>
        <p:nvSpPr>
          <p:cNvPr id="303" name="Google Shape;303;p10"/>
          <p:cNvSpPr/>
          <p:nvPr/>
        </p:nvSpPr>
        <p:spPr>
          <a:xfrm>
            <a:off x="4385540" y="3517591"/>
            <a:ext cx="1247911" cy="1201119"/>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TUKTOYAKTUK</a:t>
            </a:r>
            <a:endParaRPr/>
          </a:p>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 HTC</a:t>
            </a:r>
            <a:endParaRPr/>
          </a:p>
        </p:txBody>
      </p:sp>
      <p:sp>
        <p:nvSpPr>
          <p:cNvPr id="304" name="Google Shape;304;p10"/>
          <p:cNvSpPr/>
          <p:nvPr/>
        </p:nvSpPr>
        <p:spPr>
          <a:xfrm>
            <a:off x="5822143" y="3524222"/>
            <a:ext cx="1247911" cy="1201119"/>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Arial"/>
                <a:ea typeface="Arial"/>
                <a:cs typeface="Arial"/>
                <a:sym typeface="Arial"/>
              </a:rPr>
              <a:t>ULUKHAKTOK</a:t>
            </a:r>
            <a:r>
              <a:rPr b="0" i="0" lang="en-US" sz="1400" u="none" cap="none" strike="noStrike">
                <a:solidFill>
                  <a:schemeClr val="dk1"/>
                </a:solidFill>
                <a:latin typeface="Arial"/>
                <a:ea typeface="Arial"/>
                <a:cs typeface="Arial"/>
                <a:sym typeface="Arial"/>
              </a:rPr>
              <a:t> HTC</a:t>
            </a:r>
            <a:endParaRPr/>
          </a:p>
        </p:txBody>
      </p:sp>
      <p:sp>
        <p:nvSpPr>
          <p:cNvPr id="305" name="Google Shape;305;p10"/>
          <p:cNvSpPr/>
          <p:nvPr/>
        </p:nvSpPr>
        <p:spPr>
          <a:xfrm>
            <a:off x="2453435" y="2155618"/>
            <a:ext cx="1247911" cy="1201119"/>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AKLAVIK HTC</a:t>
            </a:r>
            <a:endParaRPr/>
          </a:p>
        </p:txBody>
      </p:sp>
      <p:sp>
        <p:nvSpPr>
          <p:cNvPr id="306" name="Google Shape;306;p10"/>
          <p:cNvSpPr/>
          <p:nvPr/>
        </p:nvSpPr>
        <p:spPr>
          <a:xfrm>
            <a:off x="4818700" y="2155618"/>
            <a:ext cx="1247911" cy="1201119"/>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INUVIK </a:t>
            </a:r>
            <a:endParaRPr/>
          </a:p>
          <a:p>
            <a:pPr indent="0" lvl="0" marL="0" marR="0" rtl="0" algn="ctr">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HTC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500"/>
                                        <p:tgtEl>
                                          <p:spTgt spid="2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822"/>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Diagram&#10;&#10;Description automatically generated" id="311" name="Google Shape;311;p11"/>
          <p:cNvPicPr preferRelativeResize="0"/>
          <p:nvPr/>
        </p:nvPicPr>
        <p:blipFill rotWithShape="1">
          <a:blip r:embed="rId3">
            <a:alphaModFix/>
          </a:blip>
          <a:srcRect b="0" l="0" r="0" t="0"/>
          <a:stretch/>
        </p:blipFill>
        <p:spPr>
          <a:xfrm>
            <a:off x="516523" y="-26128"/>
            <a:ext cx="8627477" cy="5143500"/>
          </a:xfrm>
          <a:prstGeom prst="rect">
            <a:avLst/>
          </a:prstGeom>
          <a:noFill/>
          <a:ln cap="flat" cmpd="sng" w="28575">
            <a:solidFill>
              <a:schemeClr val="dk1"/>
            </a:solidFill>
            <a:prstDash val="solid"/>
            <a:round/>
            <a:headEnd len="sm" w="sm" type="none"/>
            <a:tailEnd len="sm" w="sm" type="none"/>
          </a:ln>
        </p:spPr>
      </p:pic>
      <p:sp>
        <p:nvSpPr>
          <p:cNvPr id="312" name="Google Shape;312;p11"/>
          <p:cNvSpPr/>
          <p:nvPr/>
        </p:nvSpPr>
        <p:spPr>
          <a:xfrm>
            <a:off x="-7926" y="-39192"/>
            <a:ext cx="516523" cy="5169627"/>
          </a:xfrm>
          <a:custGeom>
            <a:rect b="b" l="l" r="r" t="t"/>
            <a:pathLst>
              <a:path extrusionOk="0" h="3021507" w="161523">
                <a:moveTo>
                  <a:pt x="0" y="0"/>
                </a:moveTo>
                <a:lnTo>
                  <a:pt x="161523" y="0"/>
                </a:lnTo>
                <a:lnTo>
                  <a:pt x="161523" y="3021507"/>
                </a:lnTo>
                <a:lnTo>
                  <a:pt x="0" y="3021507"/>
                </a:lnTo>
                <a:close/>
              </a:path>
            </a:pathLst>
          </a:custGeom>
          <a:solidFill>
            <a:srgbClr val="00B0F0"/>
          </a:solidFill>
          <a:ln cap="flat" cmpd="sng" w="28575">
            <a:solidFill>
              <a:schemeClr val="dk1"/>
            </a:solidFill>
            <a:prstDash val="solid"/>
            <a:round/>
            <a:headEnd len="sm" w="sm" type="none"/>
            <a:tailEnd len="sm" w="sm" type="none"/>
          </a:ln>
        </p:spPr>
      </p:sp>
      <p:pic>
        <p:nvPicPr>
          <p:cNvPr descr="Diagram&#10;&#10;Description automatically generated" id="313" name="Google Shape;313;p11"/>
          <p:cNvPicPr preferRelativeResize="0"/>
          <p:nvPr/>
        </p:nvPicPr>
        <p:blipFill rotWithShape="1">
          <a:blip r:embed="rId4">
            <a:alphaModFix/>
          </a:blip>
          <a:srcRect b="0" l="0" r="0" t="0"/>
          <a:stretch/>
        </p:blipFill>
        <p:spPr>
          <a:xfrm>
            <a:off x="0" y="4786685"/>
            <a:ext cx="508597" cy="478735"/>
          </a:xfrm>
          <a:prstGeom prst="rect">
            <a:avLst/>
          </a:prstGeom>
          <a:noFill/>
          <a:ln>
            <a:noFill/>
          </a:ln>
        </p:spPr>
      </p:pic>
    </p:spTree>
  </p:cSld>
  <p:clrMapOvr>
    <a:masterClrMapping/>
  </p:clrMapOvr>
  <mc:AlternateContent>
    <mc:Choice Requires="p14">
      <p:transition spd="slow" p14:dur="4400">
        <p14:honeycomb/>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F7F7F"/>
        </a:solidFill>
      </p:bgPr>
    </p:bg>
    <p:spTree>
      <p:nvGrpSpPr>
        <p:cNvPr id="317" name="Shape 317"/>
        <p:cNvGrpSpPr/>
        <p:nvPr/>
      </p:nvGrpSpPr>
      <p:grpSpPr>
        <a:xfrm>
          <a:off x="0" y="0"/>
          <a:ext cx="0" cy="0"/>
          <a:chOff x="0" y="0"/>
          <a:chExt cx="0" cy="0"/>
        </a:xfrm>
      </p:grpSpPr>
      <p:pic>
        <p:nvPicPr>
          <p:cNvPr descr="Why Do Boards Have So Few Black Directors?" id="318" name="Google Shape;318;p12"/>
          <p:cNvPicPr preferRelativeResize="0"/>
          <p:nvPr/>
        </p:nvPicPr>
        <p:blipFill rotWithShape="1">
          <a:blip r:embed="rId3">
            <a:alphaModFix/>
          </a:blip>
          <a:srcRect b="0" l="0" r="0" t="0"/>
          <a:stretch/>
        </p:blipFill>
        <p:spPr>
          <a:xfrm>
            <a:off x="0" y="1300406"/>
            <a:ext cx="3360717" cy="2074408"/>
          </a:xfrm>
          <a:prstGeom prst="rect">
            <a:avLst/>
          </a:prstGeom>
          <a:noFill/>
          <a:ln>
            <a:noFill/>
          </a:ln>
        </p:spPr>
      </p:pic>
      <p:sp>
        <p:nvSpPr>
          <p:cNvPr id="319" name="Google Shape;319;p12"/>
          <p:cNvSpPr txBox="1"/>
          <p:nvPr>
            <p:ph type="ctrTitle"/>
          </p:nvPr>
        </p:nvSpPr>
        <p:spPr>
          <a:xfrm>
            <a:off x="285539" y="3481114"/>
            <a:ext cx="6756528" cy="1418027"/>
          </a:xfrm>
          <a:prstGeom prst="rect">
            <a:avLst/>
          </a:prstGeom>
          <a:noFill/>
          <a:ln>
            <a:noFill/>
          </a:ln>
        </p:spPr>
        <p:txBody>
          <a:bodyPr anchorCtr="0" anchor="ctr" bIns="22850" lIns="45725" spcFirstLastPara="1" rIns="45725" wrap="square" tIns="22850">
            <a:normAutofit fontScale="90000"/>
          </a:bodyPr>
          <a:lstStyle/>
          <a:p>
            <a:pPr indent="0" lvl="0" marL="0" rtl="0" algn="l">
              <a:lnSpc>
                <a:spcPct val="100000"/>
              </a:lnSpc>
              <a:spcBef>
                <a:spcPts val="0"/>
              </a:spcBef>
              <a:spcAft>
                <a:spcPts val="0"/>
              </a:spcAft>
              <a:buSzPct val="45454"/>
              <a:buNone/>
            </a:pPr>
            <a:br>
              <a:rPr b="0" i="0" lang="en-US">
                <a:solidFill>
                  <a:schemeClr val="dk1"/>
                </a:solidFill>
                <a:latin typeface="Lato"/>
                <a:ea typeface="Lato"/>
                <a:cs typeface="Lato"/>
                <a:sym typeface="Lato"/>
              </a:rPr>
            </a:br>
            <a:br>
              <a:rPr b="0" i="0" lang="en-US">
                <a:solidFill>
                  <a:schemeClr val="dk1"/>
                </a:solidFill>
                <a:latin typeface="Lato"/>
                <a:ea typeface="Lato"/>
                <a:cs typeface="Lato"/>
                <a:sym typeface="Lato"/>
              </a:rPr>
            </a:br>
            <a:r>
              <a:rPr b="0" i="0" lang="en-US">
                <a:solidFill>
                  <a:srgbClr val="FFC000"/>
                </a:solidFill>
                <a:latin typeface="Lato"/>
                <a:ea typeface="Lato"/>
                <a:cs typeface="Lato"/>
                <a:sym typeface="Lato"/>
              </a:rPr>
              <a:t>The EIRB decides whether a project should proceed and, if so, under what specific terms and conditions. In making its decision, the EIRB considers the need for wildlife compensation, mitigation, and remedial measures.</a:t>
            </a:r>
            <a:br>
              <a:rPr b="0" i="0" lang="en-US">
                <a:solidFill>
                  <a:schemeClr val="lt1"/>
                </a:solidFill>
                <a:latin typeface="Lato"/>
                <a:ea typeface="Lato"/>
                <a:cs typeface="Lato"/>
                <a:sym typeface="Lato"/>
              </a:rPr>
            </a:br>
            <a:endParaRPr>
              <a:solidFill>
                <a:schemeClr val="lt1"/>
              </a:solidFill>
            </a:endParaRPr>
          </a:p>
        </p:txBody>
      </p:sp>
      <p:pic>
        <p:nvPicPr>
          <p:cNvPr descr="Diagram&#10;&#10;Description automatically generated" id="320" name="Google Shape;320;p12"/>
          <p:cNvPicPr preferRelativeResize="0"/>
          <p:nvPr/>
        </p:nvPicPr>
        <p:blipFill rotWithShape="1">
          <a:blip r:embed="rId4">
            <a:alphaModFix/>
          </a:blip>
          <a:srcRect b="0" l="0" r="0" t="0"/>
          <a:stretch/>
        </p:blipFill>
        <p:spPr>
          <a:xfrm>
            <a:off x="7979036" y="4578328"/>
            <a:ext cx="599353" cy="523759"/>
          </a:xfrm>
          <a:prstGeom prst="rect">
            <a:avLst/>
          </a:prstGeom>
          <a:noFill/>
          <a:ln>
            <a:noFill/>
          </a:ln>
        </p:spPr>
      </p:pic>
      <p:sp>
        <p:nvSpPr>
          <p:cNvPr id="321" name="Google Shape;321;p12"/>
          <p:cNvSpPr/>
          <p:nvPr/>
        </p:nvSpPr>
        <p:spPr>
          <a:xfrm>
            <a:off x="8627474" y="0"/>
            <a:ext cx="516523"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sp>
        <p:nvSpPr>
          <p:cNvPr id="322" name="Google Shape;322;p12"/>
          <p:cNvSpPr txBox="1"/>
          <p:nvPr/>
        </p:nvSpPr>
        <p:spPr>
          <a:xfrm>
            <a:off x="903057" y="301547"/>
            <a:ext cx="7263196"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Arial"/>
                <a:ea typeface="Arial"/>
                <a:cs typeface="Arial"/>
                <a:sym typeface="Arial"/>
              </a:rPr>
              <a:t>The Environmental Impact Review Board </a:t>
            </a:r>
            <a:endParaRPr b="0" i="0" sz="3200" u="none" cap="none" strike="noStrike">
              <a:solidFill>
                <a:srgbClr val="000000"/>
              </a:solidFill>
              <a:latin typeface="Arial"/>
              <a:ea typeface="Arial"/>
              <a:cs typeface="Arial"/>
              <a:sym typeface="Arial"/>
            </a:endParaRPr>
          </a:p>
        </p:txBody>
      </p:sp>
      <p:sp>
        <p:nvSpPr>
          <p:cNvPr id="323" name="Google Shape;323;p12"/>
          <p:cNvSpPr txBox="1"/>
          <p:nvPr/>
        </p:nvSpPr>
        <p:spPr>
          <a:xfrm>
            <a:off x="4159797" y="1128045"/>
            <a:ext cx="4663569"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FFC000"/>
                </a:solidFill>
                <a:latin typeface="Lato"/>
                <a:ea typeface="Lato"/>
                <a:cs typeface="Lato"/>
                <a:sym typeface="Lato"/>
              </a:rPr>
              <a:t>The Environmental Impact Review Board (EIRB) conducts environmental impact reviews for proposed developments in the Inuvialuit Settlement Region that have the potential for significant adverse environmental effects.</a:t>
            </a:r>
            <a:endParaRPr b="0" i="0" sz="2000" u="none" cap="none" strike="noStrike">
              <a:solidFill>
                <a:srgbClr val="FFC000"/>
              </a:solidFill>
              <a:latin typeface="Arial"/>
              <a:ea typeface="Arial"/>
              <a:cs typeface="Arial"/>
              <a:sym typeface="Arial"/>
            </a:endParaRPr>
          </a:p>
        </p:txBody>
      </p:sp>
      <p:sp>
        <p:nvSpPr>
          <p:cNvPr id="324" name="Google Shape;324;p12"/>
          <p:cNvSpPr txBox="1"/>
          <p:nvPr/>
        </p:nvSpPr>
        <p:spPr>
          <a:xfrm>
            <a:off x="0" y="495670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3"/>
          <p:cNvSpPr/>
          <p:nvPr/>
        </p:nvSpPr>
        <p:spPr>
          <a:xfrm>
            <a:off x="4168239" y="303158"/>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Energy Development in the Arctic - Marine Mammal Commission" id="330" name="Google Shape;330;p13"/>
          <p:cNvPicPr preferRelativeResize="0"/>
          <p:nvPr/>
        </p:nvPicPr>
        <p:blipFill rotWithShape="1">
          <a:blip r:embed="rId3">
            <a:alphaModFix/>
          </a:blip>
          <a:srcRect b="0" l="0" r="0" t="0"/>
          <a:stretch/>
        </p:blipFill>
        <p:spPr>
          <a:xfrm>
            <a:off x="0" y="0"/>
            <a:ext cx="4797631" cy="5143500"/>
          </a:xfrm>
          <a:prstGeom prst="rect">
            <a:avLst/>
          </a:prstGeom>
          <a:noFill/>
          <a:ln>
            <a:noFill/>
          </a:ln>
        </p:spPr>
      </p:pic>
      <p:sp>
        <p:nvSpPr>
          <p:cNvPr id="331" name="Google Shape;331;p13"/>
          <p:cNvSpPr txBox="1"/>
          <p:nvPr/>
        </p:nvSpPr>
        <p:spPr>
          <a:xfrm>
            <a:off x="3406732" y="82222"/>
            <a:ext cx="6555179" cy="11541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chemeClr val="dk1"/>
                </a:solidFill>
                <a:latin typeface="Arial"/>
                <a:ea typeface="Arial"/>
                <a:cs typeface="Arial"/>
                <a:sym typeface="Arial"/>
              </a:rPr>
              <a:t>EIRB Authorities and</a:t>
            </a:r>
            <a:endParaRPr/>
          </a:p>
          <a:p>
            <a:pPr indent="0" lvl="0" marL="0" marR="0" rtl="0" algn="ctr">
              <a:lnSpc>
                <a:spcPct val="100000"/>
              </a:lnSpc>
              <a:spcBef>
                <a:spcPts val="600"/>
              </a:spcBef>
              <a:spcAft>
                <a:spcPts val="0"/>
              </a:spcAft>
              <a:buNone/>
            </a:pPr>
            <a:r>
              <a:rPr b="1" i="0" lang="en-US" sz="3200" u="none" cap="none" strike="noStrike">
                <a:solidFill>
                  <a:schemeClr val="dk1"/>
                </a:solidFill>
                <a:latin typeface="Arial"/>
                <a:ea typeface="Arial"/>
                <a:cs typeface="Arial"/>
                <a:sym typeface="Arial"/>
              </a:rPr>
              <a:t> Mandate</a:t>
            </a:r>
            <a:endParaRPr/>
          </a:p>
        </p:txBody>
      </p:sp>
      <p:sp>
        <p:nvSpPr>
          <p:cNvPr id="332" name="Google Shape;332;p13"/>
          <p:cNvSpPr txBox="1"/>
          <p:nvPr/>
        </p:nvSpPr>
        <p:spPr>
          <a:xfrm>
            <a:off x="5113811" y="3172451"/>
            <a:ext cx="3666507"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Whether the development proposal should be subject to further review and, if so, the data or information required should be submitted</a:t>
            </a:r>
            <a:endParaRPr/>
          </a:p>
        </p:txBody>
      </p:sp>
      <p:sp>
        <p:nvSpPr>
          <p:cNvPr id="333" name="Google Shape;333;p13"/>
          <p:cNvSpPr txBox="1"/>
          <p:nvPr/>
        </p:nvSpPr>
        <p:spPr>
          <a:xfrm>
            <a:off x="5113811" y="1717778"/>
            <a:ext cx="3141023"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chemeClr val="dk1"/>
                </a:solidFill>
                <a:latin typeface="Arial"/>
                <a:ea typeface="Arial"/>
                <a:cs typeface="Arial"/>
                <a:sym typeface="Arial"/>
              </a:rPr>
              <a:t>Making sure that a proposed development should proceed, and if so with what terms and conditions </a:t>
            </a:r>
            <a:endParaRPr/>
          </a:p>
        </p:txBody>
      </p:sp>
      <p:pic>
        <p:nvPicPr>
          <p:cNvPr descr="Diagram&#10;&#10;Description automatically generated" id="334" name="Google Shape;334;p13"/>
          <p:cNvPicPr preferRelativeResize="0"/>
          <p:nvPr/>
        </p:nvPicPr>
        <p:blipFill rotWithShape="1">
          <a:blip r:embed="rId4">
            <a:alphaModFix/>
          </a:blip>
          <a:srcRect b="0" l="0" r="0" t="0"/>
          <a:stretch/>
        </p:blipFill>
        <p:spPr>
          <a:xfrm>
            <a:off x="0" y="4612827"/>
            <a:ext cx="599353" cy="523759"/>
          </a:xfrm>
          <a:prstGeom prst="rect">
            <a:avLst/>
          </a:prstGeom>
          <a:noFill/>
          <a:ln>
            <a:noFill/>
          </a:ln>
        </p:spPr>
      </p:pic>
      <p:sp>
        <p:nvSpPr>
          <p:cNvPr id="335" name="Google Shape;335;p13"/>
          <p:cNvSpPr txBox="1"/>
          <p:nvPr/>
        </p:nvSpPr>
        <p:spPr>
          <a:xfrm>
            <a:off x="4970529" y="492114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2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4"/>
          <p:cNvSpPr/>
          <p:nvPr/>
        </p:nvSpPr>
        <p:spPr>
          <a:xfrm>
            <a:off x="429929" y="221273"/>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1" name="Google Shape;341;p14"/>
          <p:cNvSpPr txBox="1"/>
          <p:nvPr/>
        </p:nvSpPr>
        <p:spPr>
          <a:xfrm>
            <a:off x="267194" y="3227985"/>
            <a:ext cx="3046022" cy="22159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None/>
            </a:pPr>
            <a:r>
              <a:rPr b="1" i="0" lang="en-US" sz="1800" u="none" cap="none" strike="noStrike">
                <a:solidFill>
                  <a:srgbClr val="000000"/>
                </a:solidFill>
                <a:latin typeface="Arial"/>
                <a:ea typeface="Arial"/>
                <a:cs typeface="Arial"/>
                <a:sym typeface="Arial"/>
              </a:rPr>
              <a:t>The Developer’s potential liability is estimated and determined on a worst-case scenario and based on a balance of factors</a:t>
            </a:r>
            <a:endParaRPr/>
          </a:p>
          <a:p>
            <a:pPr indent="0" lvl="0" marL="0" marR="0" rtl="0" algn="l">
              <a:lnSpc>
                <a:spcPct val="100000"/>
              </a:lnSpc>
              <a:spcBef>
                <a:spcPts val="600"/>
              </a:spcBef>
              <a:spcAft>
                <a:spcPts val="0"/>
              </a:spcAft>
              <a:buNone/>
            </a:pPr>
            <a:r>
              <a:t/>
            </a:r>
            <a:endParaRPr b="1" i="0" sz="2000" u="none" cap="none" strike="noStrike">
              <a:solidFill>
                <a:srgbClr val="000000"/>
              </a:solidFill>
              <a:latin typeface="Arial"/>
              <a:ea typeface="Arial"/>
              <a:cs typeface="Arial"/>
              <a:sym typeface="Arial"/>
            </a:endParaRPr>
          </a:p>
        </p:txBody>
      </p:sp>
      <p:pic>
        <p:nvPicPr>
          <p:cNvPr descr="Pre- and Post-Disaster Management: Environmental Management Tools to Reduce  Disaster Risks" id="342" name="Google Shape;342;p14"/>
          <p:cNvPicPr preferRelativeResize="0"/>
          <p:nvPr/>
        </p:nvPicPr>
        <p:blipFill rotWithShape="1">
          <a:blip r:embed="rId3">
            <a:alphaModFix/>
          </a:blip>
          <a:srcRect b="0" l="0" r="0" t="0"/>
          <a:stretch/>
        </p:blipFill>
        <p:spPr>
          <a:xfrm>
            <a:off x="3170712" y="577081"/>
            <a:ext cx="5973288" cy="4252851"/>
          </a:xfrm>
          <a:prstGeom prst="rect">
            <a:avLst/>
          </a:prstGeom>
          <a:noFill/>
          <a:ln>
            <a:noFill/>
          </a:ln>
        </p:spPr>
      </p:pic>
      <p:sp>
        <p:nvSpPr>
          <p:cNvPr id="343" name="Google Shape;343;p14"/>
          <p:cNvSpPr txBox="1"/>
          <p:nvPr/>
        </p:nvSpPr>
        <p:spPr>
          <a:xfrm>
            <a:off x="267194" y="0"/>
            <a:ext cx="4572000" cy="11541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chemeClr val="dk1"/>
                </a:solidFill>
                <a:latin typeface="Arial"/>
                <a:ea typeface="Arial"/>
                <a:cs typeface="Arial"/>
                <a:sym typeface="Arial"/>
              </a:rPr>
              <a:t>EIRB Authorities and</a:t>
            </a:r>
            <a:endParaRPr/>
          </a:p>
          <a:p>
            <a:pPr indent="0" lvl="0" marL="0" marR="0" rtl="0" algn="ctr">
              <a:lnSpc>
                <a:spcPct val="100000"/>
              </a:lnSpc>
              <a:spcBef>
                <a:spcPts val="600"/>
              </a:spcBef>
              <a:spcAft>
                <a:spcPts val="0"/>
              </a:spcAft>
              <a:buNone/>
            </a:pPr>
            <a:r>
              <a:rPr b="1" i="0" lang="en-US" sz="3200" u="none" cap="none" strike="noStrike">
                <a:solidFill>
                  <a:schemeClr val="dk1"/>
                </a:solidFill>
                <a:latin typeface="Arial"/>
                <a:ea typeface="Arial"/>
                <a:cs typeface="Arial"/>
                <a:sym typeface="Arial"/>
              </a:rPr>
              <a:t> Mandate</a:t>
            </a:r>
            <a:endParaRPr/>
          </a:p>
        </p:txBody>
      </p:sp>
      <p:sp>
        <p:nvSpPr>
          <p:cNvPr id="344" name="Google Shape;344;p14"/>
          <p:cNvSpPr txBox="1"/>
          <p:nvPr/>
        </p:nvSpPr>
        <p:spPr>
          <a:xfrm>
            <a:off x="267194" y="1375435"/>
            <a:ext cx="3046022"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Identify what mitigative and remedial measures are required, and which measures are necessary to minimize any negative impact on wildlife harvesting (Section 11 &amp; 13 of the IFA) and </a:t>
            </a:r>
            <a:endParaRPr/>
          </a:p>
        </p:txBody>
      </p:sp>
      <p:pic>
        <p:nvPicPr>
          <p:cNvPr descr="Diagram&#10;&#10;Description automatically generated" id="345" name="Google Shape;345;p14"/>
          <p:cNvPicPr preferRelativeResize="0"/>
          <p:nvPr/>
        </p:nvPicPr>
        <p:blipFill rotWithShape="1">
          <a:blip r:embed="rId4">
            <a:alphaModFix/>
          </a:blip>
          <a:srcRect b="0" l="0" r="0" t="0"/>
          <a:stretch/>
        </p:blipFill>
        <p:spPr>
          <a:xfrm>
            <a:off x="8544647" y="4566419"/>
            <a:ext cx="599353" cy="523759"/>
          </a:xfrm>
          <a:prstGeom prst="rect">
            <a:avLst/>
          </a:prstGeom>
          <a:noFill/>
          <a:ln>
            <a:noFill/>
          </a:ln>
        </p:spPr>
      </p:pic>
      <p:sp>
        <p:nvSpPr>
          <p:cNvPr id="346" name="Google Shape;346;p14"/>
          <p:cNvSpPr txBox="1"/>
          <p:nvPr/>
        </p:nvSpPr>
        <p:spPr>
          <a:xfrm>
            <a:off x="6379798" y="4874734"/>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500"/>
                                        <p:tgtEl>
                                          <p:spTgt spid="3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5"/>
          <p:cNvSpPr/>
          <p:nvPr/>
        </p:nvSpPr>
        <p:spPr>
          <a:xfrm>
            <a:off x="192424" y="462652"/>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 name="Google Shape;352;p15"/>
          <p:cNvSpPr txBox="1"/>
          <p:nvPr/>
        </p:nvSpPr>
        <p:spPr>
          <a:xfrm>
            <a:off x="383865" y="1656684"/>
            <a:ext cx="395656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The Review Board’s authorities and mandate are limited to the environmental impact review process set up under the IFA.</a:t>
            </a:r>
            <a:endParaRPr/>
          </a:p>
        </p:txBody>
      </p:sp>
      <p:sp>
        <p:nvSpPr>
          <p:cNvPr id="353" name="Google Shape;353;p15"/>
          <p:cNvSpPr txBox="1"/>
          <p:nvPr/>
        </p:nvSpPr>
        <p:spPr>
          <a:xfrm>
            <a:off x="391886" y="3007677"/>
            <a:ext cx="3374675"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The EIRB operates exclusively within the scope of the authority assigned to it in Sections 11, 12 and 13 of the IFA, and reflected in the Board’s Rules of Procedures and Guidelines</a:t>
            </a:r>
            <a:endParaRPr/>
          </a:p>
        </p:txBody>
      </p:sp>
      <p:pic>
        <p:nvPicPr>
          <p:cNvPr descr="Define Authority vs. Responsibility (and don't forget accountability!)" id="354" name="Google Shape;354;p15"/>
          <p:cNvPicPr preferRelativeResize="0"/>
          <p:nvPr/>
        </p:nvPicPr>
        <p:blipFill rotWithShape="1">
          <a:blip r:embed="rId3">
            <a:alphaModFix/>
          </a:blip>
          <a:srcRect b="0" l="0" r="0" t="0"/>
          <a:stretch/>
        </p:blipFill>
        <p:spPr>
          <a:xfrm>
            <a:off x="3859481" y="0"/>
            <a:ext cx="5191599" cy="5143500"/>
          </a:xfrm>
          <a:prstGeom prst="rect">
            <a:avLst/>
          </a:prstGeom>
          <a:noFill/>
          <a:ln>
            <a:noFill/>
          </a:ln>
        </p:spPr>
      </p:pic>
      <p:sp>
        <p:nvSpPr>
          <p:cNvPr id="355" name="Google Shape;355;p15"/>
          <p:cNvSpPr txBox="1"/>
          <p:nvPr/>
        </p:nvSpPr>
        <p:spPr>
          <a:xfrm>
            <a:off x="-207818" y="275871"/>
            <a:ext cx="45720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chemeClr val="dk1"/>
                </a:solidFill>
                <a:latin typeface="Arial"/>
                <a:ea typeface="Arial"/>
                <a:cs typeface="Arial"/>
                <a:sym typeface="Arial"/>
              </a:rPr>
              <a:t>EIRB  Authorities and Mandate</a:t>
            </a:r>
            <a:endParaRPr/>
          </a:p>
        </p:txBody>
      </p:sp>
      <p:pic>
        <p:nvPicPr>
          <p:cNvPr descr="Diagram&#10;&#10;Description automatically generated" id="356" name="Google Shape;356;p15"/>
          <p:cNvPicPr preferRelativeResize="0"/>
          <p:nvPr/>
        </p:nvPicPr>
        <p:blipFill rotWithShape="1">
          <a:blip r:embed="rId4">
            <a:alphaModFix/>
          </a:blip>
          <a:srcRect b="0" l="0" r="0" t="0"/>
          <a:stretch/>
        </p:blipFill>
        <p:spPr>
          <a:xfrm>
            <a:off x="8544647" y="162944"/>
            <a:ext cx="599353" cy="523759"/>
          </a:xfrm>
          <a:prstGeom prst="rect">
            <a:avLst/>
          </a:prstGeom>
          <a:noFill/>
          <a:ln>
            <a:noFill/>
          </a:ln>
        </p:spPr>
      </p:pic>
      <p:sp>
        <p:nvSpPr>
          <p:cNvPr id="357" name="Google Shape;357;p15"/>
          <p:cNvSpPr txBox="1"/>
          <p:nvPr/>
        </p:nvSpPr>
        <p:spPr>
          <a:xfrm>
            <a:off x="0" y="495670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351"/>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20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2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ppt_w</p:attrName>
                                        </p:attrNameLst>
                                      </p:cBhvr>
                                      <p:tavLst>
                                        <p:tav fmla="" tm="0">
                                          <p:val>
                                            <p:strVal val="0"/>
                                          </p:val>
                                        </p:tav>
                                        <p:tav fmla="" tm="100000">
                                          <p:val>
                                            <p:strVal val="#ppt_w"/>
                                          </p:val>
                                        </p:tav>
                                      </p:tavLst>
                                    </p:anim>
                                    <p:anim calcmode="lin" valueType="num">
                                      <p:cBhvr additive="base">
                                        <p:cTn dur="500"/>
                                        <p:tgtEl>
                                          <p:spTgt spid="35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ppt_w</p:attrName>
                                        </p:attrNameLst>
                                      </p:cBhvr>
                                      <p:tavLst>
                                        <p:tav fmla="" tm="0">
                                          <p:val>
                                            <p:strVal val="0"/>
                                          </p:val>
                                        </p:tav>
                                        <p:tav fmla="" tm="100000">
                                          <p:val>
                                            <p:strVal val="#ppt_w"/>
                                          </p:val>
                                        </p:tav>
                                      </p:tavLst>
                                    </p:anim>
                                    <p:anim calcmode="lin" valueType="num">
                                      <p:cBhvr additive="base">
                                        <p:cTn dur="500"/>
                                        <p:tgtEl>
                                          <p:spTgt spid="35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6"/>
          <p:cNvSpPr/>
          <p:nvPr/>
        </p:nvSpPr>
        <p:spPr>
          <a:xfrm>
            <a:off x="6708414" y="386027"/>
            <a:ext cx="2406214"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3" name="Google Shape;363;p16"/>
          <p:cNvSpPr/>
          <p:nvPr/>
        </p:nvSpPr>
        <p:spPr>
          <a:xfrm rot="10800000">
            <a:off x="4927217" y="6837"/>
            <a:ext cx="1606942" cy="5150339"/>
          </a:xfrm>
          <a:prstGeom prst="rtTriangle">
            <a:avLst/>
          </a:prstGeom>
          <a:solidFill>
            <a:srgbClr val="FFC0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64" name="Google Shape;364;p16"/>
          <p:cNvSpPr/>
          <p:nvPr/>
        </p:nvSpPr>
        <p:spPr>
          <a:xfrm>
            <a:off x="3320275" y="6837"/>
            <a:ext cx="1713333" cy="5143500"/>
          </a:xfrm>
          <a:prstGeom prst="rtTriangle">
            <a:avLst/>
          </a:prstGeom>
          <a:solidFill>
            <a:srgbClr val="FFC0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65" name="Google Shape;365;p16"/>
          <p:cNvSpPr txBox="1"/>
          <p:nvPr/>
        </p:nvSpPr>
        <p:spPr>
          <a:xfrm>
            <a:off x="5066084" y="184988"/>
            <a:ext cx="408102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chemeClr val="dk1"/>
                </a:solidFill>
                <a:latin typeface="Arial"/>
                <a:ea typeface="Arial"/>
                <a:cs typeface="Arial"/>
                <a:sym typeface="Arial"/>
              </a:rPr>
              <a:t>The Authorities and Mandate of the EIRB</a:t>
            </a:r>
            <a:endParaRPr/>
          </a:p>
        </p:txBody>
      </p:sp>
      <p:sp>
        <p:nvSpPr>
          <p:cNvPr id="366" name="Google Shape;366;p16"/>
          <p:cNvSpPr/>
          <p:nvPr/>
        </p:nvSpPr>
        <p:spPr>
          <a:xfrm>
            <a:off x="0" y="0"/>
            <a:ext cx="1713333" cy="5143500"/>
          </a:xfrm>
          <a:prstGeom prst="rtTriangle">
            <a:avLst/>
          </a:prstGeom>
          <a:solidFill>
            <a:srgbClr val="FFC0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67" name="Google Shape;367;p16"/>
          <p:cNvSpPr/>
          <p:nvPr/>
        </p:nvSpPr>
        <p:spPr>
          <a:xfrm rot="10800000">
            <a:off x="1713333" y="-3"/>
            <a:ext cx="1606942" cy="5150339"/>
          </a:xfrm>
          <a:prstGeom prst="rtTriangle">
            <a:avLst/>
          </a:prstGeom>
          <a:solidFill>
            <a:srgbClr val="FFC0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68" name="Google Shape;368;p16"/>
          <p:cNvSpPr txBox="1"/>
          <p:nvPr/>
        </p:nvSpPr>
        <p:spPr>
          <a:xfrm>
            <a:off x="-1" y="0"/>
            <a:ext cx="1773372"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Review Board provides recommendations to specified government authorities on whether a development should proceed and under what terms and conditions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9" name="Google Shape;369;p16"/>
          <p:cNvSpPr txBox="1"/>
          <p:nvPr/>
        </p:nvSpPr>
        <p:spPr>
          <a:xfrm>
            <a:off x="1573549" y="2625373"/>
            <a:ext cx="1713332" cy="24083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Review Board is not directly responsible for Crown consultation in relation to a proposed development, nor does it determine the adequacy of Crown consultation</a:t>
            </a:r>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0" name="Google Shape;370;p16"/>
          <p:cNvSpPr txBox="1"/>
          <p:nvPr/>
        </p:nvSpPr>
        <p:spPr>
          <a:xfrm>
            <a:off x="3255322" y="72766"/>
            <a:ext cx="1885724" cy="30546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Review Board does not make determination on whether Inuvialuit or other Indigenous rights, are protected under the IFA and the Constitution Act, 1982, are likely to be subject to infringement from a proposed development</a:t>
            </a:r>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1" name="Google Shape;371;p16"/>
          <p:cNvSpPr txBox="1"/>
          <p:nvPr/>
        </p:nvSpPr>
        <p:spPr>
          <a:xfrm>
            <a:off x="4980411" y="2409930"/>
            <a:ext cx="1885724" cy="28392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 Review Board’s responsibilities do not extend into the issuance of regulatory permit or license approvals, or monitoring, compliance or enforcement related to those permits, licenses or other authorizations</a:t>
            </a:r>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descr="A picture containing text&#10;&#10;Description automatically generated" id="372" name="Google Shape;372;p16"/>
          <p:cNvPicPr preferRelativeResize="0"/>
          <p:nvPr/>
        </p:nvPicPr>
        <p:blipFill rotWithShape="1">
          <a:blip r:embed="rId3">
            <a:alphaModFix/>
          </a:blip>
          <a:srcRect b="0" l="0" r="0" t="0"/>
          <a:stretch/>
        </p:blipFill>
        <p:spPr>
          <a:xfrm>
            <a:off x="7949455" y="4191882"/>
            <a:ext cx="1091562" cy="951618"/>
          </a:xfrm>
          <a:prstGeom prst="rect">
            <a:avLst/>
          </a:prstGeom>
          <a:noFill/>
          <a:ln>
            <a:noFill/>
          </a:ln>
        </p:spPr>
      </p:pic>
      <p:sp>
        <p:nvSpPr>
          <p:cNvPr id="373" name="Google Shape;373;p16"/>
          <p:cNvSpPr txBox="1"/>
          <p:nvPr/>
        </p:nvSpPr>
        <p:spPr>
          <a:xfrm>
            <a:off x="-34310" y="4945758"/>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500"/>
                                        <p:tgtEl>
                                          <p:spTgt spid="3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7"/>
          <p:cNvSpPr/>
          <p:nvPr/>
        </p:nvSpPr>
        <p:spPr>
          <a:xfrm>
            <a:off x="133476" y="1691025"/>
            <a:ext cx="1590821"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79" name="Google Shape;379;p17"/>
          <p:cNvGrpSpPr/>
          <p:nvPr/>
        </p:nvGrpSpPr>
        <p:grpSpPr>
          <a:xfrm>
            <a:off x="3973884" y="729481"/>
            <a:ext cx="4598056" cy="3776225"/>
            <a:chOff x="561" y="0"/>
            <a:chExt cx="4598056" cy="3776225"/>
          </a:xfrm>
        </p:grpSpPr>
        <p:sp>
          <p:nvSpPr>
            <p:cNvPr id="380" name="Google Shape;380;p17"/>
            <p:cNvSpPr/>
            <p:nvPr/>
          </p:nvSpPr>
          <p:spPr>
            <a:xfrm rot="-5400000">
              <a:off x="-1157701" y="1158262"/>
              <a:ext cx="3776225" cy="1459700"/>
            </a:xfrm>
            <a:prstGeom prst="flowChartManualOperation">
              <a:avLst/>
            </a:prstGeom>
            <a:solidFill>
              <a:srgbClr val="00B0F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7"/>
            <p:cNvSpPr txBox="1"/>
            <p:nvPr/>
          </p:nvSpPr>
          <p:spPr>
            <a:xfrm>
              <a:off x="561" y="755245"/>
              <a:ext cx="1459700" cy="2265735"/>
            </a:xfrm>
            <a:prstGeom prst="rect">
              <a:avLst/>
            </a:prstGeom>
            <a:noFill/>
            <a:ln>
              <a:noFill/>
            </a:ln>
          </p:spPr>
          <p:txBody>
            <a:bodyPr anchorCtr="0" anchor="ctr" bIns="0" lIns="69850" spcFirstLastPara="1" rIns="69700" wrap="square" tIns="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A Referral Decision Letter and Reasons for Decision document prepared by the Screening Committee that provides the reasons why the Screening Committee believe the proposed development needs additional environmental review</a:t>
              </a:r>
              <a:endParaRPr/>
            </a:p>
          </p:txBody>
        </p:sp>
        <p:sp>
          <p:nvSpPr>
            <p:cNvPr id="382" name="Google Shape;382;p17"/>
            <p:cNvSpPr/>
            <p:nvPr/>
          </p:nvSpPr>
          <p:spPr>
            <a:xfrm rot="-5400000">
              <a:off x="411476" y="1158262"/>
              <a:ext cx="3776225" cy="1459700"/>
            </a:xfrm>
            <a:prstGeom prst="flowChartManualOperation">
              <a:avLst/>
            </a:prstGeom>
            <a:solidFill>
              <a:srgbClr val="FFC0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
            <p:cNvSpPr txBox="1"/>
            <p:nvPr/>
          </p:nvSpPr>
          <p:spPr>
            <a:xfrm>
              <a:off x="1569738" y="755245"/>
              <a:ext cx="1459700" cy="2265735"/>
            </a:xfrm>
            <a:prstGeom prst="rect">
              <a:avLst/>
            </a:prstGeom>
            <a:noFill/>
            <a:ln>
              <a:noFill/>
            </a:ln>
          </p:spPr>
          <p:txBody>
            <a:bodyPr anchorCtr="0" anchor="ctr" bIns="0" lIns="69850" spcFirstLastPara="1" rIns="69700" wrap="square" tIns="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A copy of all information contained in the Screening Committee’s Proceeding Record that was considered by the Screening Panel in making the screening decision</a:t>
              </a:r>
              <a:endParaRPr/>
            </a:p>
          </p:txBody>
        </p:sp>
        <p:sp>
          <p:nvSpPr>
            <p:cNvPr id="384" name="Google Shape;384;p17"/>
            <p:cNvSpPr/>
            <p:nvPr/>
          </p:nvSpPr>
          <p:spPr>
            <a:xfrm rot="-5400000">
              <a:off x="1980654" y="1158262"/>
              <a:ext cx="3776225" cy="1459700"/>
            </a:xfrm>
            <a:prstGeom prst="flowChartManualOperation">
              <a:avLst/>
            </a:prstGeom>
            <a:solidFill>
              <a:schemeClr val="dk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7"/>
            <p:cNvSpPr txBox="1"/>
            <p:nvPr/>
          </p:nvSpPr>
          <p:spPr>
            <a:xfrm>
              <a:off x="3138916" y="755245"/>
              <a:ext cx="1459700" cy="2265735"/>
            </a:xfrm>
            <a:prstGeom prst="rect">
              <a:avLst/>
            </a:prstGeom>
            <a:noFill/>
            <a:ln>
              <a:noFill/>
            </a:ln>
          </p:spPr>
          <p:txBody>
            <a:bodyPr anchorCtr="0" anchor="ctr" bIns="0" lIns="69850" spcFirstLastPara="1" rIns="69700" wrap="square" tIns="0">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A contact list of Parties to the Proceedings of the Screening Committee</a:t>
              </a:r>
              <a:endParaRPr/>
            </a:p>
          </p:txBody>
        </p:sp>
      </p:grpSp>
      <p:cxnSp>
        <p:nvCxnSpPr>
          <p:cNvPr id="386" name="Google Shape;386;p17"/>
          <p:cNvCxnSpPr/>
          <p:nvPr/>
        </p:nvCxnSpPr>
        <p:spPr>
          <a:xfrm>
            <a:off x="3520997" y="729481"/>
            <a:ext cx="0" cy="3776225"/>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
        <p:nvSpPr>
          <p:cNvPr id="387" name="Google Shape;387;p17"/>
          <p:cNvSpPr txBox="1"/>
          <p:nvPr/>
        </p:nvSpPr>
        <p:spPr>
          <a:xfrm>
            <a:off x="359310" y="1592437"/>
            <a:ext cx="3035916"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100" u="none" cap="none" strike="noStrike">
                <a:solidFill>
                  <a:srgbClr val="000000"/>
                </a:solidFill>
                <a:latin typeface="Arial"/>
                <a:ea typeface="Arial"/>
                <a:cs typeface="Arial"/>
                <a:sym typeface="Arial"/>
              </a:rPr>
              <a:t>The transition from Environmental Impact Screening  (EISC) to Environmental Impact Review Process</a:t>
            </a:r>
            <a:endParaRPr/>
          </a:p>
        </p:txBody>
      </p:sp>
      <p:pic>
        <p:nvPicPr>
          <p:cNvPr id="388" name="Google Shape;388;p17"/>
          <p:cNvPicPr preferRelativeResize="0"/>
          <p:nvPr/>
        </p:nvPicPr>
        <p:blipFill rotWithShape="1">
          <a:blip r:embed="rId3">
            <a:alphaModFix/>
          </a:blip>
          <a:srcRect b="0" l="0" r="0" t="0"/>
          <a:stretch/>
        </p:blipFill>
        <p:spPr>
          <a:xfrm>
            <a:off x="150541" y="0"/>
            <a:ext cx="1118999" cy="1127350"/>
          </a:xfrm>
          <a:prstGeom prst="rect">
            <a:avLst/>
          </a:prstGeom>
          <a:noFill/>
          <a:ln>
            <a:noFill/>
          </a:ln>
        </p:spPr>
      </p:pic>
      <p:pic>
        <p:nvPicPr>
          <p:cNvPr descr="A picture containing text&#10;&#10;Description automatically generated" id="389" name="Google Shape;389;p17"/>
          <p:cNvPicPr preferRelativeResize="0"/>
          <p:nvPr/>
        </p:nvPicPr>
        <p:blipFill rotWithShape="1">
          <a:blip r:embed="rId4">
            <a:alphaModFix/>
          </a:blip>
          <a:srcRect b="0" l="0" r="0" t="0"/>
          <a:stretch/>
        </p:blipFill>
        <p:spPr>
          <a:xfrm>
            <a:off x="2416396" y="80349"/>
            <a:ext cx="1041716" cy="966651"/>
          </a:xfrm>
          <a:prstGeom prst="rect">
            <a:avLst/>
          </a:prstGeom>
          <a:noFill/>
          <a:ln>
            <a:noFill/>
          </a:ln>
        </p:spPr>
      </p:pic>
      <p:sp>
        <p:nvSpPr>
          <p:cNvPr id="390" name="Google Shape;390;p17"/>
          <p:cNvSpPr txBox="1"/>
          <p:nvPr/>
        </p:nvSpPr>
        <p:spPr>
          <a:xfrm>
            <a:off x="0" y="495670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cxnSp>
        <p:nvCxnSpPr>
          <p:cNvPr id="391" name="Google Shape;391;p17"/>
          <p:cNvCxnSpPr>
            <a:stCxn id="388" idx="3"/>
          </p:cNvCxnSpPr>
          <p:nvPr/>
        </p:nvCxnSpPr>
        <p:spPr>
          <a:xfrm>
            <a:off x="1269540" y="563675"/>
            <a:ext cx="994800" cy="0"/>
          </a:xfrm>
          <a:prstGeom prst="straightConnector1">
            <a:avLst/>
          </a:prstGeom>
          <a:noFill/>
          <a:ln cap="flat" cmpd="sng" w="25400">
            <a:solidFill>
              <a:schemeClr val="dk1"/>
            </a:solidFill>
            <a:prstDash val="solid"/>
            <a:round/>
            <a:headEnd len="sm" w="sm" type="none"/>
            <a:tailEnd len="med" w="med" type="triangle"/>
          </a:ln>
          <a:effectLst>
            <a:outerShdw blurRad="40000" rotWithShape="0" dir="5400000" dist="20000">
              <a:srgbClr val="000000">
                <a:alpha val="37647"/>
              </a:srgbClr>
            </a:outerShdw>
          </a:effectLst>
        </p:spPr>
      </p:cxnSp>
      <p:pic>
        <p:nvPicPr>
          <p:cNvPr descr="Diagram&#10;&#10;Description automatically generated" id="392" name="Google Shape;392;p17"/>
          <p:cNvPicPr preferRelativeResize="0"/>
          <p:nvPr/>
        </p:nvPicPr>
        <p:blipFill rotWithShape="1">
          <a:blip r:embed="rId5">
            <a:alphaModFix/>
          </a:blip>
          <a:srcRect b="0" l="0" r="0" t="0"/>
          <a:stretch/>
        </p:blipFill>
        <p:spPr>
          <a:xfrm>
            <a:off x="8699863" y="4728754"/>
            <a:ext cx="444137" cy="4147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sp>
        <p:nvSpPr>
          <p:cNvPr id="397" name="Google Shape;397;p1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To Sell More – Ignore Your Sales Goals and Trust Your Process by Keith Rosen" id="398" name="Google Shape;398;p18"/>
          <p:cNvPicPr preferRelativeResize="0"/>
          <p:nvPr/>
        </p:nvPicPr>
        <p:blipFill rotWithShape="1">
          <a:blip r:embed="rId3">
            <a:alphaModFix/>
          </a:blip>
          <a:srcRect b="0" l="4315" r="28123" t="4976"/>
          <a:stretch/>
        </p:blipFill>
        <p:spPr>
          <a:xfrm>
            <a:off x="2642616" y="10"/>
            <a:ext cx="6501384" cy="5143490"/>
          </a:xfrm>
          <a:prstGeom prst="rect">
            <a:avLst/>
          </a:prstGeom>
          <a:noFill/>
          <a:ln>
            <a:noFill/>
          </a:ln>
        </p:spPr>
      </p:pic>
      <p:sp>
        <p:nvSpPr>
          <p:cNvPr id="399" name="Google Shape;399;p18"/>
          <p:cNvSpPr/>
          <p:nvPr/>
        </p:nvSpPr>
        <p:spPr>
          <a:xfrm>
            <a:off x="0" y="0"/>
            <a:ext cx="7317450" cy="51435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0" name="Google Shape;400;p18"/>
          <p:cNvSpPr/>
          <p:nvPr/>
        </p:nvSpPr>
        <p:spPr>
          <a:xfrm rot="5400000">
            <a:off x="569941" y="260093"/>
            <a:ext cx="109728"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01" name="Google Shape;401;p18"/>
          <p:cNvSpPr/>
          <p:nvPr/>
        </p:nvSpPr>
        <p:spPr>
          <a:xfrm>
            <a:off x="360771" y="3410190"/>
            <a:ext cx="2983230" cy="13716"/>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2" name="Google Shape;402;p18"/>
          <p:cNvSpPr/>
          <p:nvPr/>
        </p:nvSpPr>
        <p:spPr>
          <a:xfrm>
            <a:off x="358485" y="412100"/>
            <a:ext cx="1590821" cy="224051"/>
          </a:xfrm>
          <a:prstGeom prst="rect">
            <a:avLst/>
          </a:prstGeom>
          <a:solidFill>
            <a:srgbClr val="FFC00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3" name="Google Shape;403;p18"/>
          <p:cNvSpPr txBox="1"/>
          <p:nvPr/>
        </p:nvSpPr>
        <p:spPr>
          <a:xfrm>
            <a:off x="358485" y="228712"/>
            <a:ext cx="4937910" cy="590826"/>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i="0" lang="en-US" sz="3600" u="none" cap="none" strike="noStrike">
                <a:solidFill>
                  <a:schemeClr val="dk1"/>
                </a:solidFill>
                <a:latin typeface="Arial"/>
                <a:ea typeface="Arial"/>
                <a:cs typeface="Arial"/>
                <a:sym typeface="Arial"/>
              </a:rPr>
              <a:t>The Review Process</a:t>
            </a:r>
            <a:endParaRPr b="0" i="0" sz="3600" u="none" cap="none" strike="noStrike">
              <a:solidFill>
                <a:schemeClr val="dk1"/>
              </a:solidFill>
              <a:latin typeface="Arial"/>
              <a:ea typeface="Arial"/>
              <a:cs typeface="Arial"/>
              <a:sym typeface="Arial"/>
            </a:endParaRPr>
          </a:p>
        </p:txBody>
      </p:sp>
      <p:sp>
        <p:nvSpPr>
          <p:cNvPr id="404" name="Google Shape;404;p18"/>
          <p:cNvSpPr txBox="1"/>
          <p:nvPr/>
        </p:nvSpPr>
        <p:spPr>
          <a:xfrm>
            <a:off x="358484" y="1929346"/>
            <a:ext cx="3491346" cy="36933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arenR"/>
            </a:pPr>
            <a:r>
              <a:rPr b="1" i="0" lang="en-US" sz="1800" u="none" cap="none" strike="noStrike">
                <a:solidFill>
                  <a:srgbClr val="000000"/>
                </a:solidFill>
                <a:latin typeface="Arial"/>
                <a:ea typeface="Arial"/>
                <a:cs typeface="Arial"/>
                <a:sym typeface="Arial"/>
              </a:rPr>
              <a:t>The Inuvialuit Final Agreement</a:t>
            </a:r>
            <a:endParaRPr/>
          </a:p>
        </p:txBody>
      </p:sp>
      <p:sp>
        <p:nvSpPr>
          <p:cNvPr id="405" name="Google Shape;405;p18"/>
          <p:cNvSpPr txBox="1"/>
          <p:nvPr/>
        </p:nvSpPr>
        <p:spPr>
          <a:xfrm>
            <a:off x="358484" y="2734595"/>
            <a:ext cx="34913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2</a:t>
            </a:r>
            <a:r>
              <a:rPr b="1" i="0" lang="en-US" sz="1800" u="none" cap="none" strike="noStrike">
                <a:solidFill>
                  <a:srgbClr val="000000"/>
                </a:solidFill>
                <a:latin typeface="Arial"/>
                <a:ea typeface="Arial"/>
                <a:cs typeface="Arial"/>
                <a:sym typeface="Arial"/>
              </a:rPr>
              <a:t>) Flexibility of the Review process</a:t>
            </a:r>
            <a:endParaRPr b="1" i="0" sz="1400" u="none" cap="none" strike="noStrike">
              <a:solidFill>
                <a:srgbClr val="000000"/>
              </a:solidFill>
              <a:latin typeface="Arial"/>
              <a:ea typeface="Arial"/>
              <a:cs typeface="Arial"/>
              <a:sym typeface="Arial"/>
            </a:endParaRPr>
          </a:p>
        </p:txBody>
      </p:sp>
      <p:sp>
        <p:nvSpPr>
          <p:cNvPr id="406" name="Google Shape;406;p18"/>
          <p:cNvSpPr txBox="1"/>
          <p:nvPr/>
        </p:nvSpPr>
        <p:spPr>
          <a:xfrm>
            <a:off x="358484" y="3724510"/>
            <a:ext cx="371475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 </a:t>
            </a:r>
            <a:r>
              <a:rPr b="1" i="0" lang="en-US" sz="1800" u="none" cap="none" strike="noStrike">
                <a:solidFill>
                  <a:srgbClr val="000000"/>
                </a:solidFill>
                <a:latin typeface="Arial"/>
                <a:ea typeface="Arial"/>
                <a:cs typeface="Arial"/>
                <a:sym typeface="Arial"/>
              </a:rPr>
              <a:t>The Review Board’s responsibilities and principles </a:t>
            </a:r>
            <a:endParaRPr b="1" i="0" sz="1400" u="none" cap="none" strike="noStrike">
              <a:solidFill>
                <a:srgbClr val="000000"/>
              </a:solidFill>
              <a:latin typeface="Arial"/>
              <a:ea typeface="Arial"/>
              <a:cs typeface="Arial"/>
              <a:sym typeface="Arial"/>
            </a:endParaRPr>
          </a:p>
        </p:txBody>
      </p:sp>
      <p:sp>
        <p:nvSpPr>
          <p:cNvPr id="407" name="Google Shape;407;p18"/>
          <p:cNvSpPr txBox="1"/>
          <p:nvPr/>
        </p:nvSpPr>
        <p:spPr>
          <a:xfrm>
            <a:off x="0" y="495670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A picture containing text&#10;&#10;Description automatically generated" id="408" name="Google Shape;408;p18"/>
          <p:cNvPicPr preferRelativeResize="0"/>
          <p:nvPr/>
        </p:nvPicPr>
        <p:blipFill rotWithShape="1">
          <a:blip r:embed="rId4">
            <a:alphaModFix/>
          </a:blip>
          <a:srcRect b="0" l="0" r="0" t="0"/>
          <a:stretch/>
        </p:blipFill>
        <p:spPr>
          <a:xfrm>
            <a:off x="8690314" y="4754880"/>
            <a:ext cx="382086" cy="33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500"/>
                                        <p:tgtEl>
                                          <p:spTgt spid="40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500"/>
                                        <p:tgtEl>
                                          <p:spTgt spid="4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500"/>
                                        <p:tgtEl>
                                          <p:spTgt spid="40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19"/>
          <p:cNvSpPr/>
          <p:nvPr/>
        </p:nvSpPr>
        <p:spPr>
          <a:xfrm>
            <a:off x="1252123" y="546265"/>
            <a:ext cx="2992316" cy="149584"/>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4" name="Google Shape;414;p19"/>
          <p:cNvSpPr/>
          <p:nvPr/>
        </p:nvSpPr>
        <p:spPr>
          <a:xfrm>
            <a:off x="-207819" y="2054431"/>
            <a:ext cx="9565575" cy="2131124"/>
          </a:xfrm>
          <a:prstGeom prst="notchedRightArrow">
            <a:avLst>
              <a:gd fmla="val 50000" name="adj1"/>
              <a:gd fmla="val 50000" name="adj2"/>
            </a:avLst>
          </a:prstGeom>
          <a:solidFill>
            <a:srgbClr val="FFC000"/>
          </a:solid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5" name="Google Shape;415;p19"/>
          <p:cNvSpPr/>
          <p:nvPr/>
        </p:nvSpPr>
        <p:spPr>
          <a:xfrm>
            <a:off x="2917372" y="2303317"/>
            <a:ext cx="1217221" cy="1567543"/>
          </a:xfrm>
          <a:prstGeom prst="rect">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The EI Statement Phase</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Section 4.6</a:t>
            </a:r>
            <a:endParaRPr/>
          </a:p>
        </p:txBody>
      </p:sp>
      <p:sp>
        <p:nvSpPr>
          <p:cNvPr id="416" name="Google Shape;416;p19"/>
          <p:cNvSpPr/>
          <p:nvPr/>
        </p:nvSpPr>
        <p:spPr>
          <a:xfrm>
            <a:off x="4244439" y="2303317"/>
            <a:ext cx="1217221" cy="1567543"/>
          </a:xfrm>
          <a:prstGeom prst="rect">
            <a:avLst/>
          </a:prstGeom>
          <a:solidFill>
            <a:srgbClr val="00B0F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The Technical Review</a:t>
            </a:r>
            <a:endParaRPr/>
          </a:p>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Phase</a:t>
            </a:r>
            <a:br>
              <a:rPr b="1"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Section 4.7</a:t>
            </a:r>
            <a:endParaRPr/>
          </a:p>
        </p:txBody>
      </p:sp>
      <p:sp>
        <p:nvSpPr>
          <p:cNvPr id="417" name="Google Shape;417;p19"/>
          <p:cNvSpPr/>
          <p:nvPr/>
        </p:nvSpPr>
        <p:spPr>
          <a:xfrm>
            <a:off x="5571506" y="2303317"/>
            <a:ext cx="1217221" cy="1567543"/>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The Hearing Phase </a:t>
            </a:r>
            <a:endParaRPr/>
          </a:p>
          <a:p>
            <a:pPr indent="0" lvl="0" marL="0" marR="0" rtl="0" algn="ctr">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br>
              <a:rPr b="1" i="0" lang="en-US" sz="1400" u="none" cap="none" strike="noStrike">
                <a:solidFill>
                  <a:schemeClr val="dk1"/>
                </a:solidFill>
                <a:latin typeface="Arial"/>
                <a:ea typeface="Arial"/>
                <a:cs typeface="Arial"/>
                <a:sym typeface="Arial"/>
              </a:rPr>
            </a:br>
            <a:r>
              <a:rPr b="1" i="0" lang="en-US" sz="1400" u="none" cap="none" strike="noStrike">
                <a:solidFill>
                  <a:schemeClr val="dk1"/>
                </a:solidFill>
                <a:latin typeface="Arial"/>
                <a:ea typeface="Arial"/>
                <a:cs typeface="Arial"/>
                <a:sym typeface="Arial"/>
              </a:rPr>
              <a:t>Section 4.8</a:t>
            </a:r>
            <a:endParaRPr/>
          </a:p>
        </p:txBody>
      </p:sp>
      <p:sp>
        <p:nvSpPr>
          <p:cNvPr id="418" name="Google Shape;418;p19"/>
          <p:cNvSpPr/>
          <p:nvPr/>
        </p:nvSpPr>
        <p:spPr>
          <a:xfrm>
            <a:off x="6891646" y="2303316"/>
            <a:ext cx="1217221" cy="1567543"/>
          </a:xfrm>
          <a:prstGeom prst="rect">
            <a:avLst/>
          </a:prstGeom>
          <a:solidFill>
            <a:schemeClr val="dk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The Decision Phase</a:t>
            </a:r>
            <a:endParaRPr/>
          </a:p>
          <a:p>
            <a:pPr indent="0" lvl="0" marL="0" marR="0" rtl="0" algn="ctr">
              <a:lnSpc>
                <a:spcPct val="100000"/>
              </a:lnSpc>
              <a:spcBef>
                <a:spcPts val="0"/>
              </a:spcBef>
              <a:spcAft>
                <a:spcPts val="0"/>
              </a:spcAft>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1" i="0" lang="en-US" sz="1400" u="none" cap="none" strike="noStrike">
                <a:solidFill>
                  <a:schemeClr val="lt1"/>
                </a:solidFill>
                <a:latin typeface="Arial"/>
                <a:ea typeface="Arial"/>
                <a:cs typeface="Arial"/>
                <a:sym typeface="Arial"/>
              </a:rPr>
              <a:t>Section 4.9</a:t>
            </a:r>
            <a:endParaRPr/>
          </a:p>
        </p:txBody>
      </p:sp>
      <p:sp>
        <p:nvSpPr>
          <p:cNvPr id="419" name="Google Shape;419;p19"/>
          <p:cNvSpPr/>
          <p:nvPr/>
        </p:nvSpPr>
        <p:spPr>
          <a:xfrm>
            <a:off x="277092" y="2303317"/>
            <a:ext cx="1217221" cy="1567543"/>
          </a:xfrm>
          <a:prstGeom prst="rect">
            <a:avLst/>
          </a:prstGeom>
          <a:solidFill>
            <a:srgbClr val="00B0F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The Initiation phase </a:t>
            </a:r>
            <a:endParaRPr/>
          </a:p>
          <a:p>
            <a:pPr indent="0" lvl="0" marL="0" marR="0" rtl="0" algn="ctr">
              <a:lnSpc>
                <a:spcPct val="100000"/>
              </a:lnSpc>
              <a:spcBef>
                <a:spcPts val="0"/>
              </a:spcBef>
              <a:spcAft>
                <a:spcPts val="0"/>
              </a:spcAft>
              <a:buNone/>
            </a:pPr>
            <a:r>
              <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i="0" lang="en-US" sz="1600" u="none" cap="none" strike="noStrike">
                <a:solidFill>
                  <a:schemeClr val="dk1"/>
                </a:solidFill>
                <a:latin typeface="Arial"/>
                <a:ea typeface="Arial"/>
                <a:cs typeface="Arial"/>
                <a:sym typeface="Arial"/>
              </a:rPr>
              <a:t>Section 4</a:t>
            </a:r>
            <a:endParaRPr b="1" i="0" sz="1400" u="none" cap="none" strike="noStrike">
              <a:solidFill>
                <a:schemeClr val="dk1"/>
              </a:solidFill>
              <a:latin typeface="Arial"/>
              <a:ea typeface="Arial"/>
              <a:cs typeface="Arial"/>
              <a:sym typeface="Arial"/>
            </a:endParaRPr>
          </a:p>
        </p:txBody>
      </p:sp>
      <p:sp>
        <p:nvSpPr>
          <p:cNvPr id="420" name="Google Shape;420;p19"/>
          <p:cNvSpPr/>
          <p:nvPr/>
        </p:nvSpPr>
        <p:spPr>
          <a:xfrm>
            <a:off x="1597232" y="2303317"/>
            <a:ext cx="1217221" cy="1567543"/>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The Scoping Phase</a:t>
            </a:r>
            <a:endParaRPr/>
          </a:p>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 </a:t>
            </a:r>
            <a:endParaRPr/>
          </a:p>
          <a:p>
            <a:pPr indent="0" lvl="0" marL="0" marR="0" rtl="0" algn="ctr">
              <a:lnSpc>
                <a:spcPct val="100000"/>
              </a:lnSpc>
              <a:spcBef>
                <a:spcPts val="0"/>
              </a:spcBef>
              <a:spcAft>
                <a:spcPts val="0"/>
              </a:spcAft>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Section 4.5</a:t>
            </a:r>
            <a:endParaRPr/>
          </a:p>
        </p:txBody>
      </p:sp>
      <p:sp>
        <p:nvSpPr>
          <p:cNvPr id="421" name="Google Shape;421;p19"/>
          <p:cNvSpPr txBox="1"/>
          <p:nvPr/>
        </p:nvSpPr>
        <p:spPr>
          <a:xfrm>
            <a:off x="1252123" y="253877"/>
            <a:ext cx="481544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sng" cap="none" strike="noStrike">
                <a:solidFill>
                  <a:srgbClr val="000000"/>
                </a:solidFill>
                <a:latin typeface="Arial"/>
                <a:ea typeface="Arial"/>
                <a:cs typeface="Arial"/>
                <a:sym typeface="Arial"/>
              </a:rPr>
              <a:t>The Review Process</a:t>
            </a:r>
            <a:endParaRPr b="0" i="0" sz="3200" u="none" cap="none" strike="noStrike">
              <a:solidFill>
                <a:srgbClr val="000000"/>
              </a:solidFill>
              <a:latin typeface="Arial"/>
              <a:ea typeface="Arial"/>
              <a:cs typeface="Arial"/>
              <a:sym typeface="Arial"/>
            </a:endParaRPr>
          </a:p>
        </p:txBody>
      </p:sp>
      <p:sp>
        <p:nvSpPr>
          <p:cNvPr id="422" name="Google Shape;422;p19"/>
          <p:cNvSpPr txBox="1"/>
          <p:nvPr/>
        </p:nvSpPr>
        <p:spPr>
          <a:xfrm>
            <a:off x="6116782" y="473048"/>
            <a:ext cx="2377440"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Times New Roman"/>
                <a:ea typeface="Times New Roman"/>
                <a:cs typeface="Times New Roman"/>
                <a:sym typeface="Times New Roman"/>
              </a:rPr>
              <a:t>The Environmental Impact Review is a </a:t>
            </a:r>
            <a:r>
              <a:rPr b="1" i="0" lang="en-US" sz="2000" u="none" cap="none" strike="noStrike">
                <a:solidFill>
                  <a:schemeClr val="dk1"/>
                </a:solidFill>
                <a:latin typeface="Times New Roman"/>
                <a:ea typeface="Times New Roman"/>
                <a:cs typeface="Times New Roman"/>
                <a:sym typeface="Times New Roman"/>
              </a:rPr>
              <a:t>six-phase</a:t>
            </a:r>
            <a:r>
              <a:rPr b="0" i="0" lang="en-US" sz="2000" u="none" cap="none" strike="noStrike">
                <a:solidFill>
                  <a:schemeClr val="dk1"/>
                </a:solidFill>
                <a:latin typeface="Times New Roman"/>
                <a:ea typeface="Times New Roman"/>
                <a:cs typeface="Times New Roman"/>
                <a:sym typeface="Times New Roman"/>
              </a:rPr>
              <a:t> process, as shown here below.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3" name="Google Shape;423;p19"/>
          <p:cNvSpPr txBox="1"/>
          <p:nvPr/>
        </p:nvSpPr>
        <p:spPr>
          <a:xfrm>
            <a:off x="0" y="495670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A picture containing text&#10;&#10;Description automatically generated" id="424" name="Google Shape;424;p19"/>
          <p:cNvPicPr preferRelativeResize="0"/>
          <p:nvPr/>
        </p:nvPicPr>
        <p:blipFill rotWithShape="1">
          <a:blip r:embed="rId3">
            <a:alphaModFix/>
          </a:blip>
          <a:srcRect b="0" l="0" r="0" t="0"/>
          <a:stretch/>
        </p:blipFill>
        <p:spPr>
          <a:xfrm>
            <a:off x="8690314" y="4754880"/>
            <a:ext cx="382086" cy="333100"/>
          </a:xfrm>
          <a:prstGeom prst="rect">
            <a:avLst/>
          </a:prstGeom>
          <a:noFill/>
          <a:ln>
            <a:noFill/>
          </a:ln>
        </p:spPr>
      </p:pic>
      <p:sp>
        <p:nvSpPr>
          <p:cNvPr id="425" name="Google Shape;425;p19"/>
          <p:cNvSpPr txBox="1"/>
          <p:nvPr/>
        </p:nvSpPr>
        <p:spPr>
          <a:xfrm>
            <a:off x="1973283" y="4102441"/>
            <a:ext cx="481544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400" u="none" cap="none" strike="noStrike">
                <a:solidFill>
                  <a:srgbClr val="0F0F3F"/>
                </a:solidFill>
                <a:latin typeface="Times New Roman"/>
                <a:ea typeface="Times New Roman"/>
                <a:cs typeface="Times New Roman"/>
                <a:sym typeface="Times New Roman"/>
              </a:rPr>
              <a:t>The Six Phases of the Environmental Impact Review Process </a:t>
            </a:r>
            <a:endParaRPr b="1" i="0" sz="1400" u="none" cap="none" strike="noStrike">
              <a:solidFill>
                <a:srgbClr val="0F0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21"/>
                                        </p:tgtEl>
                                        <p:attrNameLst>
                                          <p:attrName>style.visibility</p:attrName>
                                        </p:attrNameLst>
                                      </p:cBhvr>
                                      <p:to>
                                        <p:strVal val="visible"/>
                                      </p:to>
                                    </p:set>
                                    <p:anim calcmode="lin" valueType="num">
                                      <p:cBhvr additive="base">
                                        <p:cTn dur="500"/>
                                        <p:tgtEl>
                                          <p:spTgt spid="421"/>
                                        </p:tgtEl>
                                        <p:attrNameLst>
                                          <p:attrName>ppt_w</p:attrName>
                                        </p:attrNameLst>
                                      </p:cBhvr>
                                      <p:tavLst>
                                        <p:tav fmla="" tm="0">
                                          <p:val>
                                            <p:strVal val="0"/>
                                          </p:val>
                                        </p:tav>
                                        <p:tav fmla="" tm="100000">
                                          <p:val>
                                            <p:strVal val="#ppt_w"/>
                                          </p:val>
                                        </p:tav>
                                      </p:tavLst>
                                    </p:anim>
                                    <p:anim calcmode="lin" valueType="num">
                                      <p:cBhvr additive="base">
                                        <p:cTn dur="500"/>
                                        <p:tgtEl>
                                          <p:spTgt spid="4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500"/>
                                        <p:tgtEl>
                                          <p:spTgt spid="4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500"/>
                                        <p:tgtEl>
                                          <p:spTgt spid="4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500"/>
                                        <p:tgtEl>
                                          <p:spTgt spid="4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20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ppt_w</p:attrName>
                                        </p:attrNameLst>
                                      </p:cBhvr>
                                      <p:tavLst>
                                        <p:tav fmla="" tm="0">
                                          <p:val>
                                            <p:strVal val="0"/>
                                          </p:val>
                                        </p:tav>
                                        <p:tav fmla="" tm="100000">
                                          <p:val>
                                            <p:strVal val="#ppt_w"/>
                                          </p:val>
                                        </p:tav>
                                      </p:tavLst>
                                    </p:anim>
                                    <p:anim calcmode="lin" valueType="num">
                                      <p:cBhvr additive="base">
                                        <p:cTn dur="500"/>
                                        <p:tgtEl>
                                          <p:spTgt spid="4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500"/>
                                        <p:tgtEl>
                                          <p:spTgt spid="418"/>
                                        </p:tgtEl>
                                        <p:attrNameLst>
                                          <p:attrName>ppt_w</p:attrName>
                                        </p:attrNameLst>
                                      </p:cBhvr>
                                      <p:tavLst>
                                        <p:tav fmla="" tm="0">
                                          <p:val>
                                            <p:strVal val="0"/>
                                          </p:val>
                                        </p:tav>
                                        <p:tav fmla="" tm="100000">
                                          <p:val>
                                            <p:strVal val="#ppt_w"/>
                                          </p:val>
                                        </p:tav>
                                      </p:tavLst>
                                    </p:anim>
                                    <p:anim calcmode="lin" valueType="num">
                                      <p:cBhvr additive="base">
                                        <p:cTn dur="500"/>
                                        <p:tgtEl>
                                          <p:spTgt spid="41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500"/>
                                        <p:tgtEl>
                                          <p:spTgt spid="418"/>
                                        </p:tgtEl>
                                        <p:attrNameLst>
                                          <p:attrName>ppt_w</p:attrName>
                                        </p:attrNameLst>
                                      </p:cBhvr>
                                      <p:tavLst>
                                        <p:tav fmla="" tm="0">
                                          <p:val>
                                            <p:strVal val="0"/>
                                          </p:val>
                                        </p:tav>
                                        <p:tav fmla="" tm="100000">
                                          <p:val>
                                            <p:strVal val="#ppt_w"/>
                                          </p:val>
                                        </p:tav>
                                      </p:tavLst>
                                    </p:anim>
                                    <p:anim calcmode="lin" valueType="num">
                                      <p:cBhvr additive="base">
                                        <p:cTn dur="500"/>
                                        <p:tgtEl>
                                          <p:spTgt spid="41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2"/>
          <p:cNvSpPr/>
          <p:nvPr/>
        </p:nvSpPr>
        <p:spPr>
          <a:xfrm>
            <a:off x="195943" y="1062356"/>
            <a:ext cx="1567543" cy="197794"/>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1" name="Google Shape;151;p2"/>
          <p:cNvSpPr txBox="1"/>
          <p:nvPr/>
        </p:nvSpPr>
        <p:spPr>
          <a:xfrm>
            <a:off x="385046" y="822699"/>
            <a:ext cx="3958867"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Open Sans"/>
                <a:ea typeface="Open Sans"/>
                <a:cs typeface="Open Sans"/>
                <a:sym typeface="Open Sans"/>
              </a:rPr>
              <a:t>Agenda</a:t>
            </a:r>
            <a:endParaRPr b="1" i="0" sz="4400" u="none" cap="none" strike="noStrike">
              <a:solidFill>
                <a:schemeClr val="dk1"/>
              </a:solidFill>
              <a:latin typeface="Open Sans"/>
              <a:ea typeface="Open Sans"/>
              <a:cs typeface="Open Sans"/>
              <a:sym typeface="Open Sans"/>
            </a:endParaRPr>
          </a:p>
        </p:txBody>
      </p:sp>
      <p:sp>
        <p:nvSpPr>
          <p:cNvPr id="152" name="Google Shape;152;p2"/>
          <p:cNvSpPr txBox="1"/>
          <p:nvPr/>
        </p:nvSpPr>
        <p:spPr>
          <a:xfrm rot="5400000">
            <a:off x="8633564" y="2517954"/>
            <a:ext cx="766200" cy="1077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Clr>
                <a:srgbClr val="000000"/>
              </a:buClr>
              <a:buSzPts val="700"/>
              <a:buFont typeface="Arial"/>
              <a:buNone/>
            </a:pPr>
            <a:r>
              <a:rPr b="1" i="0" lang="en-US" sz="700" u="none" cap="none" strike="noStrike">
                <a:solidFill>
                  <a:srgbClr val="FFFFFF"/>
                </a:solidFill>
                <a:latin typeface="Open Sans"/>
                <a:ea typeface="Open Sans"/>
                <a:cs typeface="Open Sans"/>
                <a:sym typeface="Open Sans"/>
              </a:rPr>
              <a:t>N  E  X  T</a:t>
            </a:r>
            <a:endParaRPr b="1" i="0" sz="700" u="none" cap="none" strike="noStrike">
              <a:solidFill>
                <a:srgbClr val="000000"/>
              </a:solidFill>
              <a:latin typeface="Arial"/>
              <a:ea typeface="Arial"/>
              <a:cs typeface="Arial"/>
              <a:sym typeface="Arial"/>
            </a:endParaRPr>
          </a:p>
        </p:txBody>
      </p:sp>
      <p:cxnSp>
        <p:nvCxnSpPr>
          <p:cNvPr id="153" name="Google Shape;153;p2"/>
          <p:cNvCxnSpPr/>
          <p:nvPr/>
        </p:nvCxnSpPr>
        <p:spPr>
          <a:xfrm>
            <a:off x="3828731" y="0"/>
            <a:ext cx="0" cy="2520300"/>
          </a:xfrm>
          <a:prstGeom prst="straightConnector1">
            <a:avLst/>
          </a:prstGeom>
          <a:noFill/>
          <a:ln cap="flat" cmpd="sng" w="9525">
            <a:solidFill>
              <a:srgbClr val="000000"/>
            </a:solidFill>
            <a:prstDash val="solid"/>
            <a:round/>
            <a:headEnd len="sm" w="sm" type="none"/>
            <a:tailEnd len="sm" w="sm" type="none"/>
          </a:ln>
        </p:spPr>
      </p:cxnSp>
      <p:pic>
        <p:nvPicPr>
          <p:cNvPr descr="A silhouette of a deer&#10;&#10;Description automatically generated with medium confidence" id="154" name="Google Shape;154;p2"/>
          <p:cNvPicPr preferRelativeResize="0"/>
          <p:nvPr/>
        </p:nvPicPr>
        <p:blipFill rotWithShape="1">
          <a:blip r:embed="rId3">
            <a:alphaModFix/>
          </a:blip>
          <a:srcRect b="0" l="52712" r="0" t="0"/>
          <a:stretch/>
        </p:blipFill>
        <p:spPr>
          <a:xfrm>
            <a:off x="5012250" y="2167836"/>
            <a:ext cx="3601286" cy="2975663"/>
          </a:xfrm>
          <a:prstGeom prst="rect">
            <a:avLst/>
          </a:prstGeom>
          <a:solidFill>
            <a:schemeClr val="lt2"/>
          </a:solidFill>
          <a:ln>
            <a:noFill/>
          </a:ln>
        </p:spPr>
      </p:pic>
      <p:sp>
        <p:nvSpPr>
          <p:cNvPr id="155" name="Google Shape;155;p2"/>
          <p:cNvSpPr/>
          <p:nvPr/>
        </p:nvSpPr>
        <p:spPr>
          <a:xfrm>
            <a:off x="8627474" y="0"/>
            <a:ext cx="516523" cy="5143501"/>
          </a:xfrm>
          <a:custGeom>
            <a:rect b="b" l="l" r="r" t="t"/>
            <a:pathLst>
              <a:path extrusionOk="0" h="3021507" w="161523">
                <a:moveTo>
                  <a:pt x="0" y="0"/>
                </a:moveTo>
                <a:lnTo>
                  <a:pt x="161523" y="0"/>
                </a:lnTo>
                <a:lnTo>
                  <a:pt x="161523" y="3021507"/>
                </a:lnTo>
                <a:lnTo>
                  <a:pt x="0" y="3021507"/>
                </a:lnTo>
                <a:close/>
              </a:path>
            </a:pathLst>
          </a:custGeom>
          <a:solidFill>
            <a:srgbClr val="00B0F0"/>
          </a:solidFill>
          <a:ln cap="flat" cmpd="sng" w="28575">
            <a:solidFill>
              <a:schemeClr val="dk1"/>
            </a:solidFill>
            <a:prstDash val="solid"/>
            <a:round/>
            <a:headEnd len="sm" w="sm" type="none"/>
            <a:tailEnd len="sm" w="sm" type="none"/>
          </a:ln>
        </p:spPr>
      </p:sp>
      <p:pic>
        <p:nvPicPr>
          <p:cNvPr descr="A silhouette of a deer&#10;&#10;Description automatically generated with medium confidence" id="156" name="Google Shape;156;p2"/>
          <p:cNvPicPr preferRelativeResize="0"/>
          <p:nvPr/>
        </p:nvPicPr>
        <p:blipFill rotWithShape="1">
          <a:blip r:embed="rId4">
            <a:alphaModFix/>
          </a:blip>
          <a:srcRect b="0" l="0" r="45299" t="0"/>
          <a:stretch/>
        </p:blipFill>
        <p:spPr>
          <a:xfrm>
            <a:off x="0" y="2167837"/>
            <a:ext cx="5012250" cy="2975663"/>
          </a:xfrm>
          <a:prstGeom prst="rect">
            <a:avLst/>
          </a:prstGeom>
          <a:noFill/>
          <a:ln>
            <a:noFill/>
          </a:ln>
        </p:spPr>
      </p:pic>
      <p:sp>
        <p:nvSpPr>
          <p:cNvPr id="157" name="Google Shape;157;p2"/>
          <p:cNvSpPr/>
          <p:nvPr/>
        </p:nvSpPr>
        <p:spPr>
          <a:xfrm>
            <a:off x="627177" y="2430268"/>
            <a:ext cx="4588933" cy="1516123"/>
          </a:xfrm>
          <a:prstGeom prst="rect">
            <a:avLst/>
          </a:prstGeom>
          <a:solidFill>
            <a:srgbClr val="FFC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8" name="Google Shape;158;p2"/>
          <p:cNvSpPr txBox="1"/>
          <p:nvPr/>
        </p:nvSpPr>
        <p:spPr>
          <a:xfrm>
            <a:off x="890532" y="2824505"/>
            <a:ext cx="4325578" cy="981807"/>
          </a:xfrm>
          <a:prstGeom prst="rect">
            <a:avLst/>
          </a:prstGeom>
          <a:noFill/>
          <a:ln>
            <a:noFill/>
          </a:ln>
        </p:spPr>
        <p:txBody>
          <a:bodyPr anchorCtr="0" anchor="t" bIns="0" lIns="0" spcFirstLastPara="1" rIns="0" wrap="square" tIns="0">
            <a:spAutoFit/>
          </a:bodyPr>
          <a:lstStyle/>
          <a:p>
            <a:pPr indent="-114300" lvl="0" marL="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The IFA, ISR &amp; Co-Management Boards </a:t>
            </a:r>
            <a:endParaRPr/>
          </a:p>
          <a:p>
            <a:pPr indent="-114300" lvl="0" marL="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The EIRB </a:t>
            </a:r>
            <a:endParaRPr/>
          </a:p>
          <a:p>
            <a:pPr indent="-114300" lvl="0" marL="0" marR="0" rtl="0" algn="l">
              <a:lnSpc>
                <a:spcPct val="100000"/>
              </a:lnSpc>
              <a:spcBef>
                <a:spcPts val="0"/>
              </a:spcBef>
              <a:spcAft>
                <a:spcPts val="0"/>
              </a:spcAft>
              <a:buClr>
                <a:srgbClr val="000000"/>
              </a:buClr>
              <a:buSzPts val="1800"/>
              <a:buFont typeface="Noto Sans Symbols"/>
              <a:buChar char="⮚"/>
            </a:pPr>
            <a:r>
              <a:rPr b="0" i="0" lang="en-US" sz="1800" u="none" cap="none" strike="noStrike">
                <a:solidFill>
                  <a:srgbClr val="000000"/>
                </a:solidFill>
                <a:latin typeface="Arial"/>
                <a:ea typeface="Arial"/>
                <a:cs typeface="Arial"/>
                <a:sym typeface="Arial"/>
              </a:rPr>
              <a:t> The Review Guidelines</a:t>
            </a:r>
            <a:endParaRPr/>
          </a:p>
          <a:p>
            <a:pPr indent="0" lvl="0" marL="0" marR="0" rtl="0" algn="l">
              <a:lnSpc>
                <a:spcPct val="140000"/>
              </a:lnSpc>
              <a:spcBef>
                <a:spcPts val="0"/>
              </a:spcBef>
              <a:spcAft>
                <a:spcPts val="0"/>
              </a:spcAft>
              <a:buClr>
                <a:srgbClr val="000000"/>
              </a:buClr>
              <a:buSzPts val="700"/>
              <a:buFont typeface="Arial"/>
              <a:buNone/>
            </a:pPr>
            <a:r>
              <a:t/>
            </a:r>
            <a:endParaRPr b="0" i="0" sz="700" u="none" cap="none" strike="noStrike">
              <a:solidFill>
                <a:srgbClr val="000000"/>
              </a:solidFill>
              <a:latin typeface="Open Sans"/>
              <a:ea typeface="Open Sans"/>
              <a:cs typeface="Open Sans"/>
              <a:sym typeface="Open Sans"/>
            </a:endParaRPr>
          </a:p>
        </p:txBody>
      </p:sp>
      <p:sp>
        <p:nvSpPr>
          <p:cNvPr id="159" name="Google Shape;159;p2"/>
          <p:cNvSpPr/>
          <p:nvPr/>
        </p:nvSpPr>
        <p:spPr>
          <a:xfrm>
            <a:off x="0" y="0"/>
            <a:ext cx="8627474" cy="51435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Diagram&#10;&#10;Description automatically generated" id="160" name="Google Shape;160;p2"/>
          <p:cNvPicPr preferRelativeResize="0"/>
          <p:nvPr/>
        </p:nvPicPr>
        <p:blipFill rotWithShape="1">
          <a:blip r:embed="rId5">
            <a:alphaModFix/>
          </a:blip>
          <a:srcRect b="0" l="0" r="0" t="0"/>
          <a:stretch/>
        </p:blipFill>
        <p:spPr>
          <a:xfrm>
            <a:off x="6837726" y="321485"/>
            <a:ext cx="1415482" cy="12369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0"/>
          <p:cNvSpPr/>
          <p:nvPr/>
        </p:nvSpPr>
        <p:spPr>
          <a:xfrm>
            <a:off x="8837554" y="-1"/>
            <a:ext cx="306446"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pic>
        <p:nvPicPr>
          <p:cNvPr id="431" name="Google Shape;431;p20"/>
          <p:cNvPicPr preferRelativeResize="0"/>
          <p:nvPr>
            <p:ph idx="2" type="body"/>
          </p:nvPr>
        </p:nvPicPr>
        <p:blipFill rotWithShape="1">
          <a:blip r:embed="rId3">
            <a:alphaModFix/>
          </a:blip>
          <a:srcRect b="0" l="719" r="729" t="0"/>
          <a:stretch/>
        </p:blipFill>
        <p:spPr>
          <a:xfrm>
            <a:off x="1" y="0"/>
            <a:ext cx="5391000" cy="5143500"/>
          </a:xfrm>
          <a:prstGeom prst="rect">
            <a:avLst/>
          </a:prstGeom>
          <a:noFill/>
          <a:ln>
            <a:noFill/>
          </a:ln>
        </p:spPr>
      </p:pic>
      <p:sp>
        <p:nvSpPr>
          <p:cNvPr id="432" name="Google Shape;432;p20"/>
          <p:cNvSpPr txBox="1"/>
          <p:nvPr/>
        </p:nvSpPr>
        <p:spPr>
          <a:xfrm>
            <a:off x="5199554" y="534908"/>
            <a:ext cx="3590925" cy="11772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dk1"/>
                </a:solidFill>
                <a:latin typeface="Open Sans"/>
                <a:ea typeface="Open Sans"/>
                <a:cs typeface="Open Sans"/>
                <a:sym typeface="Open Sans"/>
              </a:rPr>
              <a:t>The Six Phases of the Environmental Impact Review Process </a:t>
            </a:r>
            <a:endParaRPr/>
          </a:p>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433" name="Google Shape;433;p20"/>
          <p:cNvSpPr txBox="1"/>
          <p:nvPr/>
        </p:nvSpPr>
        <p:spPr>
          <a:xfrm>
            <a:off x="6517549" y="4928056"/>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A picture containing text&#10;&#10;Description automatically generated" id="434" name="Google Shape;434;p20"/>
          <p:cNvPicPr preferRelativeResize="0"/>
          <p:nvPr/>
        </p:nvPicPr>
        <p:blipFill rotWithShape="1">
          <a:blip r:embed="rId4">
            <a:alphaModFix/>
          </a:blip>
          <a:srcRect b="0" l="0" r="0" t="0"/>
          <a:stretch/>
        </p:blipFill>
        <p:spPr>
          <a:xfrm>
            <a:off x="8790479" y="4753438"/>
            <a:ext cx="400595" cy="349236"/>
          </a:xfrm>
          <a:prstGeom prst="rect">
            <a:avLst/>
          </a:prstGeom>
          <a:noFill/>
          <a:ln>
            <a:noFill/>
          </a:ln>
        </p:spPr>
      </p:pic>
      <p:sp>
        <p:nvSpPr>
          <p:cNvPr id="435" name="Google Shape;435;p20"/>
          <p:cNvSpPr txBox="1"/>
          <p:nvPr/>
        </p:nvSpPr>
        <p:spPr>
          <a:xfrm>
            <a:off x="5665181" y="2104039"/>
            <a:ext cx="2851266" cy="16004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Establishment</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Public Notice</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Transboundary Considerations</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Review Schedule &amp; workplan</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20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1"/>
          <p:cNvSpPr/>
          <p:nvPr/>
        </p:nvSpPr>
        <p:spPr>
          <a:xfrm>
            <a:off x="1456180" y="637919"/>
            <a:ext cx="823616"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442" name="Google Shape;442;p21"/>
          <p:cNvGrpSpPr/>
          <p:nvPr/>
        </p:nvGrpSpPr>
        <p:grpSpPr>
          <a:xfrm>
            <a:off x="3958158" y="923479"/>
            <a:ext cx="4803401" cy="3284383"/>
            <a:chOff x="1368617" y="-12156"/>
            <a:chExt cx="4803401" cy="3284383"/>
          </a:xfrm>
        </p:grpSpPr>
        <p:sp>
          <p:nvSpPr>
            <p:cNvPr id="443" name="Google Shape;443;p21"/>
            <p:cNvSpPr/>
            <p:nvPr/>
          </p:nvSpPr>
          <p:spPr>
            <a:xfrm>
              <a:off x="2508832" y="-12156"/>
              <a:ext cx="2354799" cy="812275"/>
            </a:xfrm>
            <a:prstGeom prst="roundRect">
              <a:avLst>
                <a:gd fmla="val 16667" name="adj"/>
              </a:avLst>
            </a:prstGeom>
            <a:solidFill>
              <a:srgbClr val="00B0F0"/>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txBox="1"/>
            <p:nvPr/>
          </p:nvSpPr>
          <p:spPr>
            <a:xfrm>
              <a:off x="2548484" y="27496"/>
              <a:ext cx="2275495" cy="73297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Register</a:t>
              </a:r>
              <a:endParaRPr/>
            </a:p>
          </p:txBody>
        </p:sp>
        <p:sp>
          <p:nvSpPr>
            <p:cNvPr id="445" name="Google Shape;445;p21"/>
            <p:cNvSpPr/>
            <p:nvPr/>
          </p:nvSpPr>
          <p:spPr>
            <a:xfrm>
              <a:off x="2617924" y="741394"/>
              <a:ext cx="2510758" cy="2510758"/>
            </a:xfrm>
            <a:custGeom>
              <a:rect b="b" l="l" r="r" t="t"/>
              <a:pathLst>
                <a:path extrusionOk="0" h="120000" w="120000">
                  <a:moveTo>
                    <a:pt x="85065" y="5486"/>
                  </a:moveTo>
                  <a:lnTo>
                    <a:pt x="85065" y="5486"/>
                  </a:lnTo>
                  <a:cubicBezTo>
                    <a:pt x="92028" y="8687"/>
                    <a:pt x="98313" y="13193"/>
                    <a:pt x="103580" y="18759"/>
                  </a:cubicBezTo>
                </a:path>
              </a:pathLst>
            </a:custGeom>
            <a:noFill/>
            <a:ln cap="flat" cmpd="sng" w="9525">
              <a:solidFill>
                <a:srgbClr val="487AB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4727099" y="1253174"/>
              <a:ext cx="1444919" cy="809784"/>
            </a:xfrm>
            <a:prstGeom prst="roundRect">
              <a:avLst>
                <a:gd fmla="val 16667" name="adj"/>
              </a:avLst>
            </a:prstGeom>
            <a:solidFill>
              <a:schemeClr val="dk1"/>
            </a:solidFill>
            <a:ln cap="flat" cmpd="sng" w="9525">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txBox="1"/>
            <p:nvPr/>
          </p:nvSpPr>
          <p:spPr>
            <a:xfrm>
              <a:off x="4766629" y="1292704"/>
              <a:ext cx="1365859" cy="73072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Participate</a:t>
              </a:r>
              <a:endParaRPr/>
            </a:p>
          </p:txBody>
        </p:sp>
        <p:sp>
          <p:nvSpPr>
            <p:cNvPr id="448" name="Google Shape;448;p21"/>
            <p:cNvSpPr/>
            <p:nvPr/>
          </p:nvSpPr>
          <p:spPr>
            <a:xfrm>
              <a:off x="3186307" y="3145"/>
              <a:ext cx="2510758" cy="2510758"/>
            </a:xfrm>
            <a:custGeom>
              <a:rect b="b" l="l" r="r" t="t"/>
              <a:pathLst>
                <a:path extrusionOk="0" h="120000" w="120000">
                  <a:moveTo>
                    <a:pt x="98593" y="105941"/>
                  </a:moveTo>
                  <a:cubicBezTo>
                    <a:pt x="89942" y="113209"/>
                    <a:pt x="79414" y="117886"/>
                    <a:pt x="68221" y="119434"/>
                  </a:cubicBezTo>
                </a:path>
              </a:pathLst>
            </a:custGeom>
            <a:noFill/>
            <a:ln cap="flat" cmpd="sng" w="9525">
              <a:solidFill>
                <a:srgbClr val="658B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2766908" y="2512943"/>
              <a:ext cx="1704991" cy="759284"/>
            </a:xfrm>
            <a:prstGeom prst="roundRect">
              <a:avLst>
                <a:gd fmla="val 16667" name="adj"/>
              </a:avLst>
            </a:prstGeom>
            <a:solidFill>
              <a:schemeClr val="lt1"/>
            </a:solidFill>
            <a:ln cap="flat" cmpd="sng" w="9525">
              <a:solidFill>
                <a:schemeClr val="dk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txBox="1"/>
            <p:nvPr/>
          </p:nvSpPr>
          <p:spPr>
            <a:xfrm>
              <a:off x="2803973" y="2550008"/>
              <a:ext cx="1630861" cy="68515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Evidence</a:t>
              </a:r>
              <a:endParaRPr/>
            </a:p>
          </p:txBody>
        </p:sp>
        <p:sp>
          <p:nvSpPr>
            <p:cNvPr id="451" name="Google Shape;451;p21"/>
            <p:cNvSpPr/>
            <p:nvPr/>
          </p:nvSpPr>
          <p:spPr>
            <a:xfrm>
              <a:off x="2229506" y="384760"/>
              <a:ext cx="2510758" cy="2510758"/>
            </a:xfrm>
            <a:custGeom>
              <a:rect b="b" l="l" r="r" t="t"/>
              <a:pathLst>
                <a:path extrusionOk="0" h="120000" w="120000">
                  <a:moveTo>
                    <a:pt x="20476" y="105142"/>
                  </a:moveTo>
                  <a:lnTo>
                    <a:pt x="20476" y="105142"/>
                  </a:lnTo>
                  <a:cubicBezTo>
                    <a:pt x="15376" y="100677"/>
                    <a:pt x="11069" y="95379"/>
                    <a:pt x="7739" y="89475"/>
                  </a:cubicBezTo>
                </a:path>
              </a:pathLst>
            </a:custGeom>
            <a:noFill/>
            <a:ln cap="flat" cmpd="sng" w="9525">
              <a:solidFill>
                <a:srgbClr val="829E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1368617" y="1165977"/>
              <a:ext cx="1729557" cy="966767"/>
            </a:xfrm>
            <a:prstGeom prst="roundRect">
              <a:avLst>
                <a:gd fmla="val 16667" name="adj"/>
              </a:avLst>
            </a:prstGeom>
            <a:solidFill>
              <a:srgbClr val="FFC000"/>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txBox="1"/>
            <p:nvPr/>
          </p:nvSpPr>
          <p:spPr>
            <a:xfrm>
              <a:off x="1415811" y="1213171"/>
              <a:ext cx="1635169" cy="872379"/>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Decision &amp; Recommendations</a:t>
              </a:r>
              <a:endParaRPr/>
            </a:p>
          </p:txBody>
        </p:sp>
        <p:sp>
          <p:nvSpPr>
            <p:cNvPr id="454" name="Google Shape;454;p21"/>
            <p:cNvSpPr/>
            <p:nvPr/>
          </p:nvSpPr>
          <p:spPr>
            <a:xfrm>
              <a:off x="2549275" y="653664"/>
              <a:ext cx="2510758" cy="2510758"/>
            </a:xfrm>
            <a:custGeom>
              <a:rect b="b" l="l" r="r" t="t"/>
              <a:pathLst>
                <a:path extrusionOk="0" h="120000" w="120000">
                  <a:moveTo>
                    <a:pt x="14993" y="20321"/>
                  </a:moveTo>
                  <a:lnTo>
                    <a:pt x="14993" y="20321"/>
                  </a:lnTo>
                  <a:cubicBezTo>
                    <a:pt x="18586" y="16246"/>
                    <a:pt x="22715" y="12678"/>
                    <a:pt x="27268" y="9714"/>
                  </a:cubicBezTo>
                </a:path>
              </a:pathLst>
            </a:custGeom>
            <a:noFill/>
            <a:ln cap="flat" cmpd="sng" w="9525">
              <a:solidFill>
                <a:srgbClr val="9EB2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5" name="Google Shape;455;p21"/>
          <p:cNvSpPr txBox="1"/>
          <p:nvPr>
            <p:ph type="title"/>
          </p:nvPr>
        </p:nvSpPr>
        <p:spPr>
          <a:xfrm>
            <a:off x="0" y="649885"/>
            <a:ext cx="4114800" cy="571500"/>
          </a:xfrm>
          <a:prstGeom prst="rect">
            <a:avLst/>
          </a:prstGeom>
          <a:noFill/>
          <a:ln>
            <a:noFill/>
          </a:ln>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dk1"/>
              </a:buClr>
              <a:buSzPts val="900"/>
              <a:buNone/>
            </a:pPr>
            <a:r>
              <a:rPr b="1" lang="en-US" sz="3200" u="sng">
                <a:latin typeface="Open Sans"/>
                <a:ea typeface="Open Sans"/>
                <a:cs typeface="Open Sans"/>
                <a:sym typeface="Open Sans"/>
              </a:rPr>
              <a:t>How </a:t>
            </a:r>
            <a:br>
              <a:rPr b="1" lang="en-US" sz="3200" u="sng">
                <a:latin typeface="Open Sans"/>
                <a:ea typeface="Open Sans"/>
                <a:cs typeface="Open Sans"/>
                <a:sym typeface="Open Sans"/>
              </a:rPr>
            </a:br>
            <a:r>
              <a:rPr b="1" lang="en-US" sz="3200" u="sng">
                <a:latin typeface="Open Sans"/>
                <a:ea typeface="Open Sans"/>
                <a:cs typeface="Open Sans"/>
                <a:sym typeface="Open Sans"/>
              </a:rPr>
              <a:t>to get involved?</a:t>
            </a:r>
            <a:endParaRPr/>
          </a:p>
        </p:txBody>
      </p:sp>
      <p:sp>
        <p:nvSpPr>
          <p:cNvPr id="456" name="Google Shape;456;p21"/>
          <p:cNvSpPr/>
          <p:nvPr/>
        </p:nvSpPr>
        <p:spPr>
          <a:xfrm>
            <a:off x="8837554" y="-1"/>
            <a:ext cx="306446"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pic>
        <p:nvPicPr>
          <p:cNvPr descr="A picture containing clock&#10;&#10;Description automatically generated" id="457" name="Google Shape;457;p21"/>
          <p:cNvPicPr preferRelativeResize="0"/>
          <p:nvPr/>
        </p:nvPicPr>
        <p:blipFill rotWithShape="1">
          <a:blip r:embed="rId3">
            <a:alphaModFix/>
          </a:blip>
          <a:srcRect b="0" l="0" r="0" t="0"/>
          <a:stretch/>
        </p:blipFill>
        <p:spPr>
          <a:xfrm>
            <a:off x="8652806" y="4694057"/>
            <a:ext cx="491194" cy="449443"/>
          </a:xfrm>
          <a:prstGeom prst="rect">
            <a:avLst/>
          </a:prstGeom>
          <a:noFill/>
          <a:ln>
            <a:noFill/>
          </a:ln>
        </p:spPr>
      </p:pic>
      <p:sp>
        <p:nvSpPr>
          <p:cNvPr id="458" name="Google Shape;458;p21"/>
          <p:cNvSpPr txBox="1"/>
          <p:nvPr/>
        </p:nvSpPr>
        <p:spPr>
          <a:xfrm>
            <a:off x="6188281" y="4918778"/>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Get involved - DNS The Necessary Teacher Training College" id="459" name="Google Shape;459;p21"/>
          <p:cNvPicPr preferRelativeResize="0"/>
          <p:nvPr/>
        </p:nvPicPr>
        <p:blipFill rotWithShape="1">
          <a:blip r:embed="rId4">
            <a:alphaModFix/>
          </a:blip>
          <a:srcRect b="0" l="0" r="0" t="0"/>
          <a:stretch/>
        </p:blipFill>
        <p:spPr>
          <a:xfrm>
            <a:off x="0" y="2708977"/>
            <a:ext cx="3735977" cy="2455969"/>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822"/>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2"/>
          <p:cNvSpPr/>
          <p:nvPr/>
        </p:nvSpPr>
        <p:spPr>
          <a:xfrm>
            <a:off x="426171" y="720940"/>
            <a:ext cx="1951269"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66" name="Google Shape;466;p22"/>
          <p:cNvSpPr txBox="1"/>
          <p:nvPr>
            <p:ph type="title"/>
          </p:nvPr>
        </p:nvSpPr>
        <p:spPr>
          <a:xfrm>
            <a:off x="457200" y="720940"/>
            <a:ext cx="4114800" cy="571500"/>
          </a:xfrm>
          <a:prstGeom prst="rect">
            <a:avLst/>
          </a:prstGeom>
          <a:noFill/>
          <a:ln>
            <a:noFill/>
          </a:ln>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dk1"/>
              </a:buClr>
              <a:buSzPts val="900"/>
              <a:buNone/>
            </a:pPr>
            <a:r>
              <a:rPr b="1" lang="en-US" sz="2800">
                <a:latin typeface="Open Sans"/>
                <a:ea typeface="Open Sans"/>
                <a:cs typeface="Open Sans"/>
                <a:sym typeface="Open Sans"/>
              </a:rPr>
              <a:t>What can you offer to the Proceedings?</a:t>
            </a:r>
            <a:endParaRPr/>
          </a:p>
        </p:txBody>
      </p:sp>
      <p:grpSp>
        <p:nvGrpSpPr>
          <p:cNvPr id="467" name="Google Shape;467;p22"/>
          <p:cNvGrpSpPr/>
          <p:nvPr/>
        </p:nvGrpSpPr>
        <p:grpSpPr>
          <a:xfrm>
            <a:off x="4704035" y="701203"/>
            <a:ext cx="3759292" cy="3740887"/>
            <a:chOff x="863553" y="49932"/>
            <a:chExt cx="3759292" cy="3740887"/>
          </a:xfrm>
        </p:grpSpPr>
        <p:sp>
          <p:nvSpPr>
            <p:cNvPr id="468" name="Google Shape;468;p22"/>
            <p:cNvSpPr/>
            <p:nvPr/>
          </p:nvSpPr>
          <p:spPr>
            <a:xfrm>
              <a:off x="1196447" y="249662"/>
              <a:ext cx="3226403" cy="3226403"/>
            </a:xfrm>
            <a:prstGeom prst="pie">
              <a:avLst>
                <a:gd fmla="val 16200000" name="adj1"/>
                <a:gd fmla="val 1800000" name="adj2"/>
              </a:avLst>
            </a:prstGeom>
            <a:solidFill>
              <a:srgbClr val="00B0F0"/>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txBox="1"/>
            <p:nvPr/>
          </p:nvSpPr>
          <p:spPr>
            <a:xfrm>
              <a:off x="2896838" y="933352"/>
              <a:ext cx="1152286" cy="9602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Expertise</a:t>
              </a:r>
              <a:endParaRPr/>
            </a:p>
          </p:txBody>
        </p:sp>
        <p:sp>
          <p:nvSpPr>
            <p:cNvPr id="470" name="Google Shape;470;p22"/>
            <p:cNvSpPr/>
            <p:nvPr/>
          </p:nvSpPr>
          <p:spPr>
            <a:xfrm>
              <a:off x="1129998" y="364890"/>
              <a:ext cx="3226403" cy="3226403"/>
            </a:xfrm>
            <a:prstGeom prst="pie">
              <a:avLst>
                <a:gd fmla="val 1800000" name="adj1"/>
                <a:gd fmla="val 9000000" name="adj2"/>
              </a:avLst>
            </a:prstGeom>
            <a:solidFill>
              <a:srgbClr val="FFC000"/>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txBox="1"/>
            <p:nvPr/>
          </p:nvSpPr>
          <p:spPr>
            <a:xfrm>
              <a:off x="1898189" y="2458211"/>
              <a:ext cx="1728430" cy="845010"/>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Experience</a:t>
              </a:r>
              <a:endParaRPr/>
            </a:p>
          </p:txBody>
        </p:sp>
        <p:sp>
          <p:nvSpPr>
            <p:cNvPr id="472" name="Google Shape;472;p22"/>
            <p:cNvSpPr/>
            <p:nvPr/>
          </p:nvSpPr>
          <p:spPr>
            <a:xfrm>
              <a:off x="1063549" y="249662"/>
              <a:ext cx="3226403" cy="3226403"/>
            </a:xfrm>
            <a:prstGeom prst="pie">
              <a:avLst>
                <a:gd fmla="val 9000000" name="adj1"/>
                <a:gd fmla="val 16200000" name="adj2"/>
              </a:avLst>
            </a:prstGeom>
            <a:solidFill>
              <a:schemeClr val="dk1"/>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2"/>
            <p:cNvSpPr txBox="1"/>
            <p:nvPr/>
          </p:nvSpPr>
          <p:spPr>
            <a:xfrm>
              <a:off x="1437274" y="933352"/>
              <a:ext cx="1152286" cy="960239"/>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Research</a:t>
              </a:r>
              <a:endParaRPr/>
            </a:p>
          </p:txBody>
        </p:sp>
        <p:sp>
          <p:nvSpPr>
            <p:cNvPr id="474" name="Google Shape;474;p22"/>
            <p:cNvSpPr/>
            <p:nvPr/>
          </p:nvSpPr>
          <p:spPr>
            <a:xfrm>
              <a:off x="996983" y="49932"/>
              <a:ext cx="3625862" cy="3625862"/>
            </a:xfrm>
            <a:custGeom>
              <a:rect b="b" l="l" r="r" t="t"/>
              <a:pathLst>
                <a:path extrusionOk="0" h="120000" w="12000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gradFill>
              <a:gsLst>
                <a:gs pos="0">
                  <a:schemeClr val="dk1"/>
                </a:gs>
                <a:gs pos="100000">
                  <a:schemeClr val="dk1"/>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930268" y="164957"/>
              <a:ext cx="3625862" cy="3625862"/>
            </a:xfrm>
            <a:custGeom>
              <a:rect b="b" l="l" r="r" t="t"/>
              <a:pathLst>
                <a:path extrusionOk="0" h="120000" w="12000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gradFill>
              <a:gsLst>
                <a:gs pos="0">
                  <a:srgbClr val="00B0F0"/>
                </a:gs>
                <a:gs pos="100000">
                  <a:srgbClr val="00B0F0"/>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2"/>
            <p:cNvSpPr/>
            <p:nvPr/>
          </p:nvSpPr>
          <p:spPr>
            <a:xfrm>
              <a:off x="863553" y="49932"/>
              <a:ext cx="3625862" cy="3625862"/>
            </a:xfrm>
            <a:custGeom>
              <a:rect b="b" l="l" r="r" t="t"/>
              <a:pathLst>
                <a:path extrusionOk="0" h="120000" w="12000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gradFill>
              <a:gsLst>
                <a:gs pos="0">
                  <a:srgbClr val="FF9129"/>
                </a:gs>
                <a:gs pos="100000">
                  <a:srgbClr val="FFC000"/>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Diagram&#10;&#10;Description automatically generated" id="477" name="Google Shape;477;p22"/>
          <p:cNvPicPr preferRelativeResize="0"/>
          <p:nvPr/>
        </p:nvPicPr>
        <p:blipFill rotWithShape="1">
          <a:blip r:embed="rId3">
            <a:alphaModFix/>
          </a:blip>
          <a:srcRect b="0" l="0" r="0" t="0"/>
          <a:stretch/>
        </p:blipFill>
        <p:spPr>
          <a:xfrm>
            <a:off x="8661664" y="4680221"/>
            <a:ext cx="482336" cy="463279"/>
          </a:xfrm>
          <a:prstGeom prst="rect">
            <a:avLst/>
          </a:prstGeom>
          <a:noFill/>
          <a:ln>
            <a:noFill/>
          </a:ln>
        </p:spPr>
      </p:pic>
      <p:sp>
        <p:nvSpPr>
          <p:cNvPr id="478" name="Google Shape;478;p22"/>
          <p:cNvSpPr/>
          <p:nvPr/>
        </p:nvSpPr>
        <p:spPr>
          <a:xfrm>
            <a:off x="0" y="-1"/>
            <a:ext cx="306446"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sp>
        <p:nvSpPr>
          <p:cNvPr id="479" name="Google Shape;479;p22"/>
          <p:cNvSpPr txBox="1"/>
          <p:nvPr/>
        </p:nvSpPr>
        <p:spPr>
          <a:xfrm>
            <a:off x="827314" y="2094585"/>
            <a:ext cx="3518263" cy="2031325"/>
          </a:xfrm>
          <a:prstGeom prst="rect">
            <a:avLst/>
          </a:prstGeom>
          <a:no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Expertise brings skills and knowledge from practice.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Experience brings the local knowledge and history and most importantly, all traditional knowledge.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Research brings academic findings – research-based evidence.</a:t>
            </a:r>
            <a:endParaRPr/>
          </a:p>
        </p:txBody>
      </p:sp>
      <p:sp>
        <p:nvSpPr>
          <p:cNvPr id="480" name="Google Shape;480;p22"/>
          <p:cNvSpPr txBox="1"/>
          <p:nvPr/>
        </p:nvSpPr>
        <p:spPr>
          <a:xfrm>
            <a:off x="327537" y="4928056"/>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822"/>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3"/>
          <p:cNvSpPr/>
          <p:nvPr/>
        </p:nvSpPr>
        <p:spPr>
          <a:xfrm>
            <a:off x="465254" y="461425"/>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7" name="Google Shape;487;p23"/>
          <p:cNvSpPr txBox="1"/>
          <p:nvPr>
            <p:ph type="title"/>
          </p:nvPr>
        </p:nvSpPr>
        <p:spPr>
          <a:xfrm>
            <a:off x="849124" y="260925"/>
            <a:ext cx="4114800" cy="571500"/>
          </a:xfrm>
          <a:prstGeom prst="rect">
            <a:avLst/>
          </a:prstGeom>
          <a:noFill/>
          <a:ln>
            <a:noFill/>
          </a:ln>
        </p:spPr>
        <p:txBody>
          <a:bodyPr anchorCtr="0" anchor="ctr" bIns="22850" lIns="45725" spcFirstLastPara="1" rIns="45725" wrap="square" tIns="22850">
            <a:normAutofit/>
          </a:bodyPr>
          <a:lstStyle/>
          <a:p>
            <a:pPr indent="0" lvl="0" marL="0" rtl="0" algn="ctr">
              <a:lnSpc>
                <a:spcPct val="100000"/>
              </a:lnSpc>
              <a:spcBef>
                <a:spcPts val="0"/>
              </a:spcBef>
              <a:spcAft>
                <a:spcPts val="0"/>
              </a:spcAft>
              <a:buClr>
                <a:schemeClr val="dk1"/>
              </a:buClr>
              <a:buSzPts val="2200"/>
              <a:buFont typeface="Calibri"/>
              <a:buNone/>
            </a:pPr>
            <a:r>
              <a:rPr b="1" lang="en-US">
                <a:latin typeface="Open Sans"/>
                <a:ea typeface="Open Sans"/>
                <a:cs typeface="Open Sans"/>
                <a:sym typeface="Open Sans"/>
              </a:rPr>
              <a:t>When do you get involved?</a:t>
            </a:r>
            <a:endParaRPr/>
          </a:p>
        </p:txBody>
      </p:sp>
      <p:sp>
        <p:nvSpPr>
          <p:cNvPr id="488" name="Google Shape;488;p23"/>
          <p:cNvSpPr txBox="1"/>
          <p:nvPr>
            <p:ph idx="1" type="body"/>
          </p:nvPr>
        </p:nvSpPr>
        <p:spPr>
          <a:xfrm>
            <a:off x="886430" y="1366278"/>
            <a:ext cx="2020094" cy="319881"/>
          </a:xfrm>
          <a:prstGeom prst="rect">
            <a:avLst/>
          </a:prstGeom>
          <a:noFill/>
          <a:ln>
            <a:noFill/>
          </a:ln>
        </p:spPr>
        <p:txBody>
          <a:bodyPr anchorCtr="0" anchor="b" bIns="22850" lIns="45725" spcFirstLastPara="1" rIns="45725" wrap="square" tIns="22850">
            <a:normAutofit/>
          </a:bodyPr>
          <a:lstStyle/>
          <a:p>
            <a:pPr indent="-228600" lvl="0" marL="457200" rtl="0" algn="l">
              <a:lnSpc>
                <a:spcPct val="100000"/>
              </a:lnSpc>
              <a:spcBef>
                <a:spcPts val="200"/>
              </a:spcBef>
              <a:spcAft>
                <a:spcPts val="0"/>
              </a:spcAft>
              <a:buClr>
                <a:schemeClr val="dk1"/>
              </a:buClr>
              <a:buSzPts val="1200"/>
              <a:buNone/>
            </a:pPr>
            <a:r>
              <a:rPr lang="en-US">
                <a:latin typeface="Lato"/>
                <a:ea typeface="Lato"/>
                <a:cs typeface="Lato"/>
                <a:sym typeface="Lato"/>
              </a:rPr>
              <a:t>EISC	</a:t>
            </a:r>
            <a:endParaRPr/>
          </a:p>
        </p:txBody>
      </p:sp>
      <p:sp>
        <p:nvSpPr>
          <p:cNvPr id="489" name="Google Shape;489;p23"/>
          <p:cNvSpPr txBox="1"/>
          <p:nvPr>
            <p:ph idx="2" type="body"/>
          </p:nvPr>
        </p:nvSpPr>
        <p:spPr>
          <a:xfrm>
            <a:off x="1058671" y="1773209"/>
            <a:ext cx="2020094" cy="835913"/>
          </a:xfrm>
          <a:prstGeom prst="rect">
            <a:avLst/>
          </a:prstGeom>
          <a:noFill/>
          <a:ln>
            <a:noFill/>
          </a:ln>
        </p:spPr>
        <p:txBody>
          <a:bodyPr anchorCtr="0" anchor="t" bIns="22850" lIns="45725" spcFirstLastPara="1" rIns="45725" wrap="square" tIns="22850">
            <a:normAutofit/>
          </a:bodyPr>
          <a:lstStyle/>
          <a:p>
            <a:pPr indent="0" lvl="0" marL="0" rtl="0" algn="l">
              <a:lnSpc>
                <a:spcPct val="100000"/>
              </a:lnSpc>
              <a:spcBef>
                <a:spcPts val="200"/>
              </a:spcBef>
              <a:spcAft>
                <a:spcPts val="0"/>
              </a:spcAft>
              <a:buSzPts val="1200"/>
              <a:buNone/>
            </a:pPr>
            <a:r>
              <a:rPr lang="en-US" u="sng">
                <a:solidFill>
                  <a:schemeClr val="dk1"/>
                </a:solidFill>
              </a:rPr>
              <a:t>Commenting Period</a:t>
            </a:r>
            <a:endParaRPr/>
          </a:p>
          <a:p>
            <a:pPr indent="-171450" lvl="0" marL="171450" rtl="0" algn="l">
              <a:lnSpc>
                <a:spcPct val="100000"/>
              </a:lnSpc>
              <a:spcBef>
                <a:spcPts val="200"/>
              </a:spcBef>
              <a:spcAft>
                <a:spcPts val="0"/>
              </a:spcAft>
              <a:buSzPts val="1200"/>
              <a:buFont typeface="Courier New"/>
              <a:buChar char="o"/>
            </a:pPr>
            <a:r>
              <a:rPr lang="en-US">
                <a:solidFill>
                  <a:schemeClr val="dk1"/>
                </a:solidFill>
              </a:rPr>
              <a:t>Phase 3</a:t>
            </a:r>
            <a:endParaRPr/>
          </a:p>
        </p:txBody>
      </p:sp>
      <p:sp>
        <p:nvSpPr>
          <p:cNvPr id="490" name="Google Shape;490;p23"/>
          <p:cNvSpPr txBox="1"/>
          <p:nvPr>
            <p:ph idx="3" type="body"/>
          </p:nvPr>
        </p:nvSpPr>
        <p:spPr>
          <a:xfrm>
            <a:off x="925750" y="2664332"/>
            <a:ext cx="2020888" cy="319881"/>
          </a:xfrm>
          <a:prstGeom prst="rect">
            <a:avLst/>
          </a:prstGeom>
          <a:noFill/>
          <a:ln>
            <a:noFill/>
          </a:ln>
        </p:spPr>
        <p:txBody>
          <a:bodyPr anchorCtr="0" anchor="b" bIns="22850" lIns="45725" spcFirstLastPara="1" rIns="45725" wrap="square" tIns="22850">
            <a:normAutofit/>
          </a:bodyPr>
          <a:lstStyle/>
          <a:p>
            <a:pPr indent="-228600" lvl="0" marL="457200" rtl="0" algn="l">
              <a:lnSpc>
                <a:spcPct val="100000"/>
              </a:lnSpc>
              <a:spcBef>
                <a:spcPts val="200"/>
              </a:spcBef>
              <a:spcAft>
                <a:spcPts val="0"/>
              </a:spcAft>
              <a:buClr>
                <a:schemeClr val="dk1"/>
              </a:buClr>
              <a:buSzPts val="1200"/>
              <a:buNone/>
            </a:pPr>
            <a:r>
              <a:rPr lang="en-US">
                <a:latin typeface="Lato"/>
                <a:ea typeface="Lato"/>
                <a:cs typeface="Lato"/>
                <a:sym typeface="Lato"/>
              </a:rPr>
              <a:t>EIRB</a:t>
            </a:r>
            <a:endParaRPr/>
          </a:p>
        </p:txBody>
      </p:sp>
      <p:sp>
        <p:nvSpPr>
          <p:cNvPr id="491" name="Google Shape;491;p23"/>
          <p:cNvSpPr txBox="1"/>
          <p:nvPr>
            <p:ph idx="4" type="body"/>
          </p:nvPr>
        </p:nvSpPr>
        <p:spPr>
          <a:xfrm>
            <a:off x="1012686" y="3035646"/>
            <a:ext cx="2814713" cy="1975644"/>
          </a:xfrm>
          <a:prstGeom prst="rect">
            <a:avLst/>
          </a:prstGeom>
          <a:noFill/>
          <a:ln>
            <a:noFill/>
          </a:ln>
        </p:spPr>
        <p:txBody>
          <a:bodyPr anchorCtr="0" anchor="t" bIns="22850" lIns="45725" spcFirstLastPara="1" rIns="45725" wrap="square" tIns="22850">
            <a:normAutofit/>
          </a:bodyPr>
          <a:lstStyle/>
          <a:p>
            <a:pPr indent="0" lvl="0" marL="0" rtl="0" algn="l">
              <a:lnSpc>
                <a:spcPct val="100000"/>
              </a:lnSpc>
              <a:spcBef>
                <a:spcPts val="200"/>
              </a:spcBef>
              <a:spcAft>
                <a:spcPts val="0"/>
              </a:spcAft>
              <a:buSzPts val="1200"/>
              <a:buNone/>
            </a:pPr>
            <a:r>
              <a:rPr lang="en-US" u="sng">
                <a:solidFill>
                  <a:schemeClr val="dk1"/>
                </a:solidFill>
              </a:rPr>
              <a:t>Commenting Periods</a:t>
            </a:r>
            <a:endParaRPr/>
          </a:p>
          <a:p>
            <a:pPr indent="-228600" lvl="0" marL="457200" rtl="0" algn="l">
              <a:lnSpc>
                <a:spcPct val="100000"/>
              </a:lnSpc>
              <a:spcBef>
                <a:spcPts val="200"/>
              </a:spcBef>
              <a:spcAft>
                <a:spcPts val="0"/>
              </a:spcAft>
              <a:buSzPts val="1200"/>
              <a:buFont typeface="Courier New"/>
              <a:buNone/>
            </a:pPr>
            <a:r>
              <a:t/>
            </a:r>
            <a:endParaRPr>
              <a:solidFill>
                <a:schemeClr val="dk1"/>
              </a:solidFill>
            </a:endParaRPr>
          </a:p>
          <a:p>
            <a:pPr indent="-304800" lvl="0" marL="457200" rtl="0" algn="l">
              <a:lnSpc>
                <a:spcPct val="100000"/>
              </a:lnSpc>
              <a:spcBef>
                <a:spcPts val="200"/>
              </a:spcBef>
              <a:spcAft>
                <a:spcPts val="0"/>
              </a:spcAft>
              <a:buSzPts val="1200"/>
              <a:buFont typeface="Courier New"/>
              <a:buChar char="o"/>
            </a:pPr>
            <a:r>
              <a:rPr lang="en-US">
                <a:solidFill>
                  <a:schemeClr val="dk1"/>
                </a:solidFill>
              </a:rPr>
              <a:t>Scoping stage</a:t>
            </a:r>
            <a:endParaRPr/>
          </a:p>
          <a:p>
            <a:pPr indent="-304800" lvl="0" marL="457200" rtl="0" algn="l">
              <a:lnSpc>
                <a:spcPct val="100000"/>
              </a:lnSpc>
              <a:spcBef>
                <a:spcPts val="200"/>
              </a:spcBef>
              <a:spcAft>
                <a:spcPts val="0"/>
              </a:spcAft>
              <a:buSzPts val="1200"/>
              <a:buFont typeface="Courier New"/>
              <a:buChar char="o"/>
            </a:pPr>
            <a:r>
              <a:rPr lang="en-US">
                <a:solidFill>
                  <a:schemeClr val="dk1"/>
                </a:solidFill>
              </a:rPr>
              <a:t>Environmental Impact Statement Outline</a:t>
            </a:r>
            <a:endParaRPr/>
          </a:p>
          <a:p>
            <a:pPr indent="-304800" lvl="0" marL="457200" rtl="0" algn="l">
              <a:lnSpc>
                <a:spcPct val="100000"/>
              </a:lnSpc>
              <a:spcBef>
                <a:spcPts val="200"/>
              </a:spcBef>
              <a:spcAft>
                <a:spcPts val="0"/>
              </a:spcAft>
              <a:buSzPts val="1200"/>
              <a:buFont typeface="Courier New"/>
              <a:buChar char="o"/>
            </a:pPr>
            <a:r>
              <a:rPr lang="en-US">
                <a:solidFill>
                  <a:schemeClr val="dk1"/>
                </a:solidFill>
              </a:rPr>
              <a:t>Draft Environmental Impact Statement Hearings</a:t>
            </a:r>
            <a:endParaRPr/>
          </a:p>
          <a:p>
            <a:pPr indent="-304800" lvl="0" marL="457200" rtl="0" algn="l">
              <a:lnSpc>
                <a:spcPct val="100000"/>
              </a:lnSpc>
              <a:spcBef>
                <a:spcPts val="200"/>
              </a:spcBef>
              <a:spcAft>
                <a:spcPts val="0"/>
              </a:spcAft>
              <a:buSzPts val="1200"/>
              <a:buFont typeface="Courier New"/>
              <a:buChar char="o"/>
            </a:pPr>
            <a:r>
              <a:rPr lang="en-US">
                <a:solidFill>
                  <a:schemeClr val="dk1"/>
                </a:solidFill>
              </a:rPr>
              <a:t>Formal Hearing</a:t>
            </a:r>
            <a:endParaRPr/>
          </a:p>
          <a:p>
            <a:pPr indent="-228600" lvl="0" marL="457200" rtl="0" algn="l">
              <a:lnSpc>
                <a:spcPct val="100000"/>
              </a:lnSpc>
              <a:spcBef>
                <a:spcPts val="200"/>
              </a:spcBef>
              <a:spcAft>
                <a:spcPts val="0"/>
              </a:spcAft>
              <a:buClr>
                <a:schemeClr val="dk1"/>
              </a:buClr>
              <a:buSzPts val="1200"/>
              <a:buNone/>
            </a:pPr>
            <a:r>
              <a:t/>
            </a:r>
            <a:endParaRPr/>
          </a:p>
        </p:txBody>
      </p:sp>
      <p:pic>
        <p:nvPicPr>
          <p:cNvPr descr="Close-up of a stopwatch" id="492" name="Google Shape;492;p23"/>
          <p:cNvPicPr preferRelativeResize="0"/>
          <p:nvPr/>
        </p:nvPicPr>
        <p:blipFill rotWithShape="1">
          <a:blip r:embed="rId3">
            <a:alphaModFix/>
          </a:blip>
          <a:srcRect b="0" l="0" r="0" t="0"/>
          <a:stretch/>
        </p:blipFill>
        <p:spPr>
          <a:xfrm>
            <a:off x="3698862" y="1428426"/>
            <a:ext cx="5445137" cy="371507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Diagram&#10;&#10;Description automatically generated" id="493" name="Google Shape;493;p23"/>
          <p:cNvPicPr preferRelativeResize="0"/>
          <p:nvPr/>
        </p:nvPicPr>
        <p:blipFill rotWithShape="1">
          <a:blip r:embed="rId4">
            <a:alphaModFix/>
          </a:blip>
          <a:srcRect b="0" l="0" r="0" t="0"/>
          <a:stretch/>
        </p:blipFill>
        <p:spPr>
          <a:xfrm>
            <a:off x="415974" y="2729093"/>
            <a:ext cx="599353" cy="523759"/>
          </a:xfrm>
          <a:prstGeom prst="rect">
            <a:avLst/>
          </a:prstGeom>
          <a:noFill/>
          <a:ln>
            <a:noFill/>
          </a:ln>
        </p:spPr>
      </p:pic>
      <p:pic>
        <p:nvPicPr>
          <p:cNvPr id="494" name="Google Shape;494;p23"/>
          <p:cNvPicPr preferRelativeResize="0"/>
          <p:nvPr/>
        </p:nvPicPr>
        <p:blipFill rotWithShape="1">
          <a:blip r:embed="rId5">
            <a:alphaModFix/>
          </a:blip>
          <a:srcRect b="0" l="0" r="0" t="0"/>
          <a:stretch/>
        </p:blipFill>
        <p:spPr>
          <a:xfrm>
            <a:off x="413333" y="1369779"/>
            <a:ext cx="599353" cy="571500"/>
          </a:xfrm>
          <a:prstGeom prst="rect">
            <a:avLst/>
          </a:prstGeom>
          <a:noFill/>
          <a:ln>
            <a:noFill/>
          </a:ln>
        </p:spPr>
      </p:pic>
      <p:sp>
        <p:nvSpPr>
          <p:cNvPr id="495" name="Google Shape;495;p23"/>
          <p:cNvSpPr/>
          <p:nvPr/>
        </p:nvSpPr>
        <p:spPr>
          <a:xfrm>
            <a:off x="0" y="-1"/>
            <a:ext cx="306446"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sp>
        <p:nvSpPr>
          <p:cNvPr id="496" name="Google Shape;496;p23"/>
          <p:cNvSpPr txBox="1"/>
          <p:nvPr/>
        </p:nvSpPr>
        <p:spPr>
          <a:xfrm>
            <a:off x="327537" y="4928056"/>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Diagram&#10;&#10;Description automatically generated" id="497" name="Google Shape;497;p23"/>
          <p:cNvPicPr preferRelativeResize="0"/>
          <p:nvPr/>
        </p:nvPicPr>
        <p:blipFill rotWithShape="1">
          <a:blip r:embed="rId4">
            <a:alphaModFix/>
          </a:blip>
          <a:srcRect b="0" l="0" r="0" t="0"/>
          <a:stretch/>
        </p:blipFill>
        <p:spPr>
          <a:xfrm>
            <a:off x="8464076" y="49691"/>
            <a:ext cx="599353" cy="523759"/>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2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822"/>
                                        <p:tgtEl>
                                          <p:spTgt spid="4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xEl>
                                              <p:pRg end="0" st="0"/>
                                            </p:txEl>
                                          </p:spTgt>
                                        </p:tgtEl>
                                        <p:attrNameLst>
                                          <p:attrName>style.visibility</p:attrName>
                                        </p:attrNameLst>
                                      </p:cBhvr>
                                      <p:to>
                                        <p:strVal val="visible"/>
                                      </p:to>
                                    </p:set>
                                    <p:animEffect filter="fade" transition="in">
                                      <p:cBhvr>
                                        <p:cTn dur="500"/>
                                        <p:tgtEl>
                                          <p:spTgt spid="4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xEl>
                                              <p:pRg end="0" st="0"/>
                                            </p:txEl>
                                          </p:spTgt>
                                        </p:tgtEl>
                                        <p:attrNameLst>
                                          <p:attrName>style.visibility</p:attrName>
                                        </p:attrNameLst>
                                      </p:cBhvr>
                                      <p:to>
                                        <p:strVal val="visible"/>
                                      </p:to>
                                    </p:set>
                                    <p:animEffect filter="fade" transition="in">
                                      <p:cBhvr>
                                        <p:cTn dur="500"/>
                                        <p:tgtEl>
                                          <p:spTgt spid="4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xEl>
                                              <p:pRg end="1" st="1"/>
                                            </p:txEl>
                                          </p:spTgt>
                                        </p:tgtEl>
                                        <p:attrNameLst>
                                          <p:attrName>style.visibility</p:attrName>
                                        </p:attrNameLst>
                                      </p:cBhvr>
                                      <p:to>
                                        <p:strVal val="visible"/>
                                      </p:to>
                                    </p:set>
                                    <p:animEffect filter="fade" transition="in">
                                      <p:cBhvr>
                                        <p:cTn dur="500"/>
                                        <p:tgtEl>
                                          <p:spTgt spid="4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822"/>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xEl>
                                              <p:pRg end="0" st="0"/>
                                            </p:txEl>
                                          </p:spTgt>
                                        </p:tgtEl>
                                        <p:attrNameLst>
                                          <p:attrName>style.visibility</p:attrName>
                                        </p:attrNameLst>
                                      </p:cBhvr>
                                      <p:to>
                                        <p:strVal val="visible"/>
                                      </p:to>
                                    </p:set>
                                    <p:animEffect filter="fade" transition="in">
                                      <p:cBhvr>
                                        <p:cTn dur="500"/>
                                        <p:tgtEl>
                                          <p:spTgt spid="4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0" st="0"/>
                                            </p:txEl>
                                          </p:spTgt>
                                        </p:tgtEl>
                                        <p:attrNameLst>
                                          <p:attrName>style.visibility</p:attrName>
                                        </p:attrNameLst>
                                      </p:cBhvr>
                                      <p:to>
                                        <p:strVal val="visible"/>
                                      </p:to>
                                    </p:set>
                                    <p:animEffect filter="fade" transition="in">
                                      <p:cBhvr>
                                        <p:cTn dur="500"/>
                                        <p:tgtEl>
                                          <p:spTgt spid="4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1" st="1"/>
                                            </p:txEl>
                                          </p:spTgt>
                                        </p:tgtEl>
                                        <p:attrNameLst>
                                          <p:attrName>style.visibility</p:attrName>
                                        </p:attrNameLst>
                                      </p:cBhvr>
                                      <p:to>
                                        <p:strVal val="visible"/>
                                      </p:to>
                                    </p:set>
                                    <p:animEffect filter="fade" transition="in">
                                      <p:cBhvr>
                                        <p:cTn dur="500"/>
                                        <p:tgtEl>
                                          <p:spTgt spid="4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2" st="2"/>
                                            </p:txEl>
                                          </p:spTgt>
                                        </p:tgtEl>
                                        <p:attrNameLst>
                                          <p:attrName>style.visibility</p:attrName>
                                        </p:attrNameLst>
                                      </p:cBhvr>
                                      <p:to>
                                        <p:strVal val="visible"/>
                                      </p:to>
                                    </p:set>
                                    <p:animEffect filter="fade" transition="in">
                                      <p:cBhvr>
                                        <p:cTn dur="500"/>
                                        <p:tgtEl>
                                          <p:spTgt spid="4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3" st="3"/>
                                            </p:txEl>
                                          </p:spTgt>
                                        </p:tgtEl>
                                        <p:attrNameLst>
                                          <p:attrName>style.visibility</p:attrName>
                                        </p:attrNameLst>
                                      </p:cBhvr>
                                      <p:to>
                                        <p:strVal val="visible"/>
                                      </p:to>
                                    </p:set>
                                    <p:animEffect filter="fade" transition="in">
                                      <p:cBhvr>
                                        <p:cTn dur="500"/>
                                        <p:tgtEl>
                                          <p:spTgt spid="4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4" st="4"/>
                                            </p:txEl>
                                          </p:spTgt>
                                        </p:tgtEl>
                                        <p:attrNameLst>
                                          <p:attrName>style.visibility</p:attrName>
                                        </p:attrNameLst>
                                      </p:cBhvr>
                                      <p:to>
                                        <p:strVal val="visible"/>
                                      </p:to>
                                    </p:set>
                                    <p:animEffect filter="fade" transition="in">
                                      <p:cBhvr>
                                        <p:cTn dur="500"/>
                                        <p:tgtEl>
                                          <p:spTgt spid="49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5" st="5"/>
                                            </p:txEl>
                                          </p:spTgt>
                                        </p:tgtEl>
                                        <p:attrNameLst>
                                          <p:attrName>style.visibility</p:attrName>
                                        </p:attrNameLst>
                                      </p:cBhvr>
                                      <p:to>
                                        <p:strVal val="visible"/>
                                      </p:to>
                                    </p:set>
                                    <p:animEffect filter="fade" transition="in">
                                      <p:cBhvr>
                                        <p:cTn dur="500"/>
                                        <p:tgtEl>
                                          <p:spTgt spid="49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xEl>
                                              <p:pRg end="6" st="6"/>
                                            </p:txEl>
                                          </p:spTgt>
                                        </p:tgtEl>
                                        <p:attrNameLst>
                                          <p:attrName>style.visibility</p:attrName>
                                        </p:attrNameLst>
                                      </p:cBhvr>
                                      <p:to>
                                        <p:strVal val="visible"/>
                                      </p:to>
                                    </p:set>
                                    <p:animEffect filter="fade" transition="in">
                                      <p:cBhvr>
                                        <p:cTn dur="500"/>
                                        <p:tgtEl>
                                          <p:spTgt spid="491">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24"/>
          <p:cNvSpPr/>
          <p:nvPr/>
        </p:nvSpPr>
        <p:spPr>
          <a:xfrm>
            <a:off x="1110132" y="1541460"/>
            <a:ext cx="1485021"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3" name="Google Shape;503;p24"/>
          <p:cNvSpPr txBox="1"/>
          <p:nvPr/>
        </p:nvSpPr>
        <p:spPr>
          <a:xfrm>
            <a:off x="699569" y="1348685"/>
            <a:ext cx="2940923" cy="16055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000" u="none" cap="none" strike="noStrike">
                <a:solidFill>
                  <a:srgbClr val="000000"/>
                </a:solidFill>
                <a:latin typeface="Arial"/>
                <a:ea typeface="Arial"/>
                <a:cs typeface="Arial"/>
                <a:sym typeface="Arial"/>
              </a:rPr>
              <a:t>How to use</a:t>
            </a:r>
            <a:endParaRPr/>
          </a:p>
          <a:p>
            <a:pPr indent="0" lvl="0" marL="0" marR="0" rtl="0" algn="ctr">
              <a:lnSpc>
                <a:spcPct val="100000"/>
              </a:lnSpc>
              <a:spcBef>
                <a:spcPts val="450"/>
              </a:spcBef>
              <a:spcAft>
                <a:spcPts val="0"/>
              </a:spcAft>
              <a:buNone/>
            </a:pPr>
            <a:r>
              <a:rPr b="1" i="0" lang="en-US" sz="3000" u="none" cap="none" strike="noStrike">
                <a:solidFill>
                  <a:srgbClr val="000000"/>
                </a:solidFill>
                <a:latin typeface="Arial"/>
                <a:ea typeface="Arial"/>
                <a:cs typeface="Arial"/>
                <a:sym typeface="Arial"/>
              </a:rPr>
              <a:t> the </a:t>
            </a:r>
            <a:endParaRPr/>
          </a:p>
          <a:p>
            <a:pPr indent="0" lvl="0" marL="0" marR="0" rtl="0" algn="ctr">
              <a:lnSpc>
                <a:spcPct val="100000"/>
              </a:lnSpc>
              <a:spcBef>
                <a:spcPts val="450"/>
              </a:spcBef>
              <a:spcAft>
                <a:spcPts val="0"/>
              </a:spcAft>
              <a:buNone/>
            </a:pPr>
            <a:r>
              <a:rPr b="1" i="0" lang="en-US" sz="3000" u="none" cap="none" strike="noStrike">
                <a:solidFill>
                  <a:srgbClr val="000000"/>
                </a:solidFill>
                <a:latin typeface="Arial"/>
                <a:ea typeface="Arial"/>
                <a:cs typeface="Arial"/>
                <a:sym typeface="Arial"/>
              </a:rPr>
              <a:t>review guidelines</a:t>
            </a:r>
            <a:endParaRPr b="0" i="0" sz="3000" u="none" cap="none" strike="noStrike">
              <a:solidFill>
                <a:srgbClr val="000000"/>
              </a:solidFill>
              <a:latin typeface="Arial"/>
              <a:ea typeface="Arial"/>
              <a:cs typeface="Arial"/>
              <a:sym typeface="Arial"/>
            </a:endParaRPr>
          </a:p>
        </p:txBody>
      </p:sp>
      <p:sp>
        <p:nvSpPr>
          <p:cNvPr id="504" name="Google Shape;504;p24"/>
          <p:cNvSpPr/>
          <p:nvPr/>
        </p:nvSpPr>
        <p:spPr>
          <a:xfrm>
            <a:off x="5277678" y="325121"/>
            <a:ext cx="3414092" cy="1113573"/>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Times New Roman"/>
                <a:ea typeface="Times New Roman"/>
                <a:cs typeface="Times New Roman"/>
                <a:sym typeface="Times New Roman"/>
              </a:rPr>
              <a:t>Identifies the goals, authorities and mandate provided by the IFA to the Review Board</a:t>
            </a:r>
            <a:endParaRPr b="0" i="0" sz="1200" u="none" cap="none" strike="noStrike">
              <a:solidFill>
                <a:schemeClr val="lt1"/>
              </a:solidFill>
              <a:latin typeface="Times New Roman"/>
              <a:ea typeface="Times New Roman"/>
              <a:cs typeface="Times New Roman"/>
              <a:sym typeface="Times New Roman"/>
            </a:endParaRPr>
          </a:p>
        </p:txBody>
      </p:sp>
      <p:sp>
        <p:nvSpPr>
          <p:cNvPr id="505" name="Google Shape;505;p24"/>
          <p:cNvSpPr/>
          <p:nvPr/>
        </p:nvSpPr>
        <p:spPr>
          <a:xfrm>
            <a:off x="5277678" y="1505780"/>
            <a:ext cx="3414092" cy="1114425"/>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Times New Roman"/>
                <a:ea typeface="Times New Roman"/>
                <a:cs typeface="Times New Roman"/>
                <a:sym typeface="Times New Roman"/>
              </a:rPr>
              <a:t>Describes the transition between the initial Environmental Impact Screening and subsequent (if necessary) Environmental Impact Review processes in the ISR </a:t>
            </a:r>
            <a:endParaRPr b="0" i="0" sz="1200" u="none" cap="none" strike="noStrike">
              <a:solidFill>
                <a:schemeClr val="lt1"/>
              </a:solidFill>
              <a:latin typeface="Times New Roman"/>
              <a:ea typeface="Times New Roman"/>
              <a:cs typeface="Times New Roman"/>
              <a:sym typeface="Times New Roman"/>
            </a:endParaRPr>
          </a:p>
        </p:txBody>
      </p:sp>
      <p:sp>
        <p:nvSpPr>
          <p:cNvPr id="506" name="Google Shape;506;p24"/>
          <p:cNvSpPr/>
          <p:nvPr/>
        </p:nvSpPr>
        <p:spPr>
          <a:xfrm>
            <a:off x="5277678" y="2691434"/>
            <a:ext cx="3414092" cy="1125605"/>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Times New Roman"/>
                <a:ea typeface="Times New Roman"/>
                <a:cs typeface="Times New Roman"/>
                <a:sym typeface="Times New Roman"/>
              </a:rPr>
              <a:t>Outlines principles underlying and steps involved in the six-phase Environmental Impact Review process, along with the roles and responsibilities of parties within this process.</a:t>
            </a:r>
            <a:endParaRPr b="0" i="0" sz="1200" u="none" cap="none" strike="noStrike">
              <a:solidFill>
                <a:schemeClr val="lt1"/>
              </a:solidFill>
              <a:latin typeface="Times New Roman"/>
              <a:ea typeface="Times New Roman"/>
              <a:cs typeface="Times New Roman"/>
              <a:sym typeface="Times New Roman"/>
            </a:endParaRPr>
          </a:p>
        </p:txBody>
      </p:sp>
      <p:sp>
        <p:nvSpPr>
          <p:cNvPr id="507" name="Google Shape;507;p24"/>
          <p:cNvSpPr/>
          <p:nvPr/>
        </p:nvSpPr>
        <p:spPr>
          <a:xfrm>
            <a:off x="5277678" y="3888267"/>
            <a:ext cx="3414092" cy="1125606"/>
          </a:xfrm>
          <a:prstGeom prst="rect">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200" u="none" cap="none" strike="noStrike">
                <a:solidFill>
                  <a:schemeClr val="lt1"/>
                </a:solidFill>
                <a:latin typeface="Times New Roman"/>
                <a:ea typeface="Times New Roman"/>
                <a:cs typeface="Times New Roman"/>
                <a:sym typeface="Times New Roman"/>
              </a:rPr>
              <a:t>Discusses general and specific information requirements of Environmental Impact Reviews, with specific emphasis on information the Developer needs to include in its Environmental Impact Statement. </a:t>
            </a:r>
            <a:endParaRPr b="0" i="0" sz="1200" u="none" cap="none" strike="noStrike">
              <a:solidFill>
                <a:schemeClr val="lt1"/>
              </a:solidFill>
              <a:latin typeface="Arial"/>
              <a:ea typeface="Arial"/>
              <a:cs typeface="Arial"/>
              <a:sym typeface="Arial"/>
            </a:endParaRPr>
          </a:p>
        </p:txBody>
      </p:sp>
      <p:sp>
        <p:nvSpPr>
          <p:cNvPr id="508" name="Google Shape;508;p24"/>
          <p:cNvSpPr/>
          <p:nvPr/>
        </p:nvSpPr>
        <p:spPr>
          <a:xfrm>
            <a:off x="4353247" y="478944"/>
            <a:ext cx="849796" cy="857250"/>
          </a:xfrm>
          <a:prstGeom prst="rect">
            <a:avLst/>
          </a:prstGeom>
          <a:gradFill>
            <a:gsLst>
              <a:gs pos="0">
                <a:schemeClr val="dk1"/>
              </a:gs>
              <a:gs pos="100000">
                <a:srgbClr val="BABABA"/>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lt1"/>
                </a:solidFill>
                <a:latin typeface="Arial"/>
                <a:ea typeface="Arial"/>
                <a:cs typeface="Arial"/>
                <a:sym typeface="Arial"/>
              </a:rPr>
              <a:t>Section 2</a:t>
            </a:r>
            <a:endParaRPr/>
          </a:p>
        </p:txBody>
      </p:sp>
      <p:sp>
        <p:nvSpPr>
          <p:cNvPr id="509" name="Google Shape;509;p24"/>
          <p:cNvSpPr/>
          <p:nvPr/>
        </p:nvSpPr>
        <p:spPr>
          <a:xfrm>
            <a:off x="4353248" y="1664183"/>
            <a:ext cx="849796" cy="857250"/>
          </a:xfrm>
          <a:prstGeom prst="rect">
            <a:avLst/>
          </a:prstGeom>
          <a:solidFill>
            <a:schemeClr val="dk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lt1"/>
                </a:solidFill>
                <a:latin typeface="Arial"/>
                <a:ea typeface="Arial"/>
                <a:cs typeface="Arial"/>
                <a:sym typeface="Arial"/>
              </a:rPr>
              <a:t>Section 3</a:t>
            </a:r>
            <a:endParaRPr/>
          </a:p>
        </p:txBody>
      </p:sp>
      <p:sp>
        <p:nvSpPr>
          <p:cNvPr id="510" name="Google Shape;510;p24"/>
          <p:cNvSpPr/>
          <p:nvPr/>
        </p:nvSpPr>
        <p:spPr>
          <a:xfrm>
            <a:off x="4353248" y="2814017"/>
            <a:ext cx="849796" cy="85725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lt1"/>
                </a:solidFill>
                <a:latin typeface="Arial"/>
                <a:ea typeface="Arial"/>
                <a:cs typeface="Arial"/>
                <a:sym typeface="Arial"/>
              </a:rPr>
              <a:t>Section 4</a:t>
            </a:r>
            <a:endParaRPr/>
          </a:p>
        </p:txBody>
      </p:sp>
      <p:sp>
        <p:nvSpPr>
          <p:cNvPr id="511" name="Google Shape;511;p24"/>
          <p:cNvSpPr/>
          <p:nvPr/>
        </p:nvSpPr>
        <p:spPr>
          <a:xfrm>
            <a:off x="4353249" y="3999257"/>
            <a:ext cx="849796" cy="85725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050" u="none" cap="none" strike="noStrike">
                <a:solidFill>
                  <a:schemeClr val="lt1"/>
                </a:solidFill>
                <a:latin typeface="Arial"/>
                <a:ea typeface="Arial"/>
                <a:cs typeface="Arial"/>
                <a:sym typeface="Arial"/>
              </a:rPr>
              <a:t>Section 5</a:t>
            </a:r>
            <a:endParaRPr/>
          </a:p>
        </p:txBody>
      </p:sp>
      <p:sp>
        <p:nvSpPr>
          <p:cNvPr id="512" name="Google Shape;512;p24"/>
          <p:cNvSpPr txBox="1"/>
          <p:nvPr/>
        </p:nvSpPr>
        <p:spPr>
          <a:xfrm>
            <a:off x="582776" y="733273"/>
            <a:ext cx="3414000" cy="3312300"/>
          </a:xfrm>
          <a:prstGeom prst="rect">
            <a:avLst/>
          </a:prstGeom>
          <a:no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3" name="Google Shape;513;p24"/>
          <p:cNvSpPr/>
          <p:nvPr/>
        </p:nvSpPr>
        <p:spPr>
          <a:xfrm>
            <a:off x="0" y="-1"/>
            <a:ext cx="306446"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pic>
        <p:nvPicPr>
          <p:cNvPr descr="A picture containing text&#10;&#10;Description automatically generated" id="514" name="Google Shape;514;p24"/>
          <p:cNvPicPr preferRelativeResize="0"/>
          <p:nvPr/>
        </p:nvPicPr>
        <p:blipFill rotWithShape="1">
          <a:blip r:embed="rId3">
            <a:alphaModFix/>
          </a:blip>
          <a:srcRect b="0" l="0" r="0" t="0"/>
          <a:stretch/>
        </p:blipFill>
        <p:spPr>
          <a:xfrm>
            <a:off x="8690314" y="4754880"/>
            <a:ext cx="382086" cy="333100"/>
          </a:xfrm>
          <a:prstGeom prst="rect">
            <a:avLst/>
          </a:prstGeom>
          <a:noFill/>
          <a:ln>
            <a:noFill/>
          </a:ln>
        </p:spPr>
      </p:pic>
      <p:sp>
        <p:nvSpPr>
          <p:cNvPr id="515" name="Google Shape;515;p24"/>
          <p:cNvSpPr txBox="1"/>
          <p:nvPr/>
        </p:nvSpPr>
        <p:spPr>
          <a:xfrm>
            <a:off x="327537" y="4928056"/>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Review Guidelines</a:t>
            </a:r>
            <a:endParaRPr b="0" i="0"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2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20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20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20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Wood human figure" id="521" name="Google Shape;521;p25"/>
          <p:cNvPicPr preferRelativeResize="0"/>
          <p:nvPr/>
        </p:nvPicPr>
        <p:blipFill rotWithShape="1">
          <a:blip r:embed="rId3">
            <a:alphaModFix/>
          </a:blip>
          <a:srcRect b="0" l="0" r="0" t="0"/>
          <a:stretch/>
        </p:blipFill>
        <p:spPr>
          <a:xfrm>
            <a:off x="0" y="0"/>
            <a:ext cx="7715250" cy="5143500"/>
          </a:xfrm>
          <a:prstGeom prst="rect">
            <a:avLst/>
          </a:prstGeom>
          <a:noFill/>
          <a:ln>
            <a:noFill/>
          </a:ln>
        </p:spPr>
      </p:pic>
      <p:sp>
        <p:nvSpPr>
          <p:cNvPr id="522" name="Google Shape;522;p25"/>
          <p:cNvSpPr txBox="1"/>
          <p:nvPr>
            <p:ph type="ctrTitle"/>
          </p:nvPr>
        </p:nvSpPr>
        <p:spPr>
          <a:xfrm>
            <a:off x="1754256" y="1225570"/>
            <a:ext cx="5351394" cy="2692361"/>
          </a:xfrm>
          <a:prstGeom prst="rect">
            <a:avLst/>
          </a:prstGeom>
          <a:noFill/>
          <a:ln>
            <a:noFill/>
          </a:ln>
        </p:spPr>
        <p:txBody>
          <a:bodyPr anchorCtr="0" anchor="ctr" bIns="22850" lIns="45725" spcFirstLastPara="1" rIns="45725" wrap="square" tIns="22850">
            <a:normAutofit fontScale="90000"/>
          </a:bodyPr>
          <a:lstStyle/>
          <a:p>
            <a:pPr indent="0" lvl="0" marL="0" rtl="0" algn="ctr">
              <a:lnSpc>
                <a:spcPct val="100000"/>
              </a:lnSpc>
              <a:spcBef>
                <a:spcPts val="0"/>
              </a:spcBef>
              <a:spcAft>
                <a:spcPts val="0"/>
              </a:spcAft>
              <a:buSzPts val="900"/>
              <a:buNone/>
            </a:pPr>
            <a:r>
              <a:rPr b="1" lang="en-US" sz="4500"/>
              <a:t>Questions and Comments</a:t>
            </a:r>
            <a:br>
              <a:rPr b="1" lang="en-US" sz="4500"/>
            </a:br>
            <a:r>
              <a:rPr b="1" lang="en-US" sz="4500"/>
              <a:t>ALICE.LUTALADIO@JOINTSEC.NT.CA</a:t>
            </a:r>
            <a:endParaRPr/>
          </a:p>
        </p:txBody>
      </p:sp>
      <p:pic>
        <p:nvPicPr>
          <p:cNvPr descr="A picture containing clock&#10;&#10;Description automatically generated" id="523" name="Google Shape;523;p25"/>
          <p:cNvPicPr preferRelativeResize="0"/>
          <p:nvPr/>
        </p:nvPicPr>
        <p:blipFill rotWithShape="1">
          <a:blip r:embed="rId4">
            <a:alphaModFix/>
          </a:blip>
          <a:srcRect b="0" l="0" r="0" t="0"/>
          <a:stretch/>
        </p:blipFill>
        <p:spPr>
          <a:xfrm>
            <a:off x="7787402" y="4484914"/>
            <a:ext cx="719766" cy="658586"/>
          </a:xfrm>
          <a:prstGeom prst="rect">
            <a:avLst/>
          </a:prstGeom>
          <a:noFill/>
          <a:ln>
            <a:noFill/>
          </a:ln>
        </p:spPr>
      </p:pic>
      <p:sp>
        <p:nvSpPr>
          <p:cNvPr id="524" name="Google Shape;524;p25"/>
          <p:cNvSpPr/>
          <p:nvPr/>
        </p:nvSpPr>
        <p:spPr>
          <a:xfrm>
            <a:off x="8657552" y="0"/>
            <a:ext cx="516523" cy="5143501"/>
          </a:xfrm>
          <a:custGeom>
            <a:rect b="b" l="l" r="r" t="t"/>
            <a:pathLst>
              <a:path extrusionOk="0" h="3021507" w="161523">
                <a:moveTo>
                  <a:pt x="0" y="0"/>
                </a:moveTo>
                <a:lnTo>
                  <a:pt x="161523" y="0"/>
                </a:lnTo>
                <a:lnTo>
                  <a:pt x="161523" y="3021507"/>
                </a:lnTo>
                <a:lnTo>
                  <a:pt x="0" y="3021507"/>
                </a:lnTo>
                <a:close/>
              </a:path>
            </a:pathLst>
          </a:custGeom>
          <a:solidFill>
            <a:srgbClr val="00B0F0"/>
          </a:solidFill>
          <a:ln cap="flat" cmpd="sng" w="28575">
            <a:solidFill>
              <a:schemeClr val="dk1"/>
            </a:solidFill>
            <a:prstDash val="solid"/>
            <a:round/>
            <a:headEnd len="sm" w="sm" type="none"/>
            <a:tailEnd len="sm" w="sm" type="none"/>
          </a:ln>
        </p:spPr>
      </p:sp>
      <p:sp>
        <p:nvSpPr>
          <p:cNvPr id="525" name="Google Shape;525;p25"/>
          <p:cNvSpPr txBox="1"/>
          <p:nvPr/>
        </p:nvSpPr>
        <p:spPr>
          <a:xfrm>
            <a:off x="0" y="4928056"/>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822"/>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26"/>
          <p:cNvPicPr preferRelativeResize="0"/>
          <p:nvPr/>
        </p:nvPicPr>
        <p:blipFill rotWithShape="1">
          <a:blip r:embed="rId3">
            <a:alphaModFix/>
          </a:blip>
          <a:srcRect b="0" l="0" r="0" t="0"/>
          <a:stretch/>
        </p:blipFill>
        <p:spPr>
          <a:xfrm>
            <a:off x="3556078" y="0"/>
            <a:ext cx="6372162" cy="5143500"/>
          </a:xfrm>
          <a:prstGeom prst="rect">
            <a:avLst/>
          </a:prstGeom>
          <a:noFill/>
          <a:ln>
            <a:noFill/>
          </a:ln>
        </p:spPr>
      </p:pic>
      <p:sp>
        <p:nvSpPr>
          <p:cNvPr id="532" name="Google Shape;532;p26"/>
          <p:cNvSpPr txBox="1"/>
          <p:nvPr/>
        </p:nvSpPr>
        <p:spPr>
          <a:xfrm>
            <a:off x="-36982" y="2270316"/>
            <a:ext cx="2907792" cy="2105978"/>
          </a:xfrm>
          <a:prstGeom prst="rect">
            <a:avLst/>
          </a:prstGeom>
          <a:noFill/>
          <a:ln>
            <a:noFill/>
          </a:ln>
        </p:spPr>
        <p:txBody>
          <a:bodyPr anchorCtr="0" anchor="t" bIns="34275" lIns="68575" spcFirstLastPara="1" rIns="68575" wrap="square" tIns="34275">
            <a:normAutofit fontScale="32500" lnSpcReduction="20000"/>
          </a:bodyPr>
          <a:lstStyle/>
          <a:p>
            <a:pPr indent="0" lvl="0" marL="0" marR="0" rtl="0" algn="ctr">
              <a:lnSpc>
                <a:spcPct val="90000"/>
              </a:lnSpc>
              <a:spcBef>
                <a:spcPts val="0"/>
              </a:spcBef>
              <a:spcAft>
                <a:spcPts val="0"/>
              </a:spcAft>
              <a:buClr>
                <a:srgbClr val="000000"/>
              </a:buClr>
              <a:buSzPct val="100000"/>
              <a:buFont typeface="Arial"/>
              <a:buNone/>
            </a:pPr>
            <a:r>
              <a:t/>
            </a:r>
            <a:endParaRPr b="1" i="0" sz="3900" u="none" cap="none" strike="noStrike">
              <a:solidFill>
                <a:schemeClr val="dk1"/>
              </a:solidFill>
              <a:latin typeface="Arial"/>
              <a:ea typeface="Arial"/>
              <a:cs typeface="Arial"/>
              <a:sym typeface="Arial"/>
            </a:endParaRPr>
          </a:p>
          <a:p>
            <a:pPr indent="0" lvl="0" marL="0" marR="0" rtl="0" algn="ctr">
              <a:lnSpc>
                <a:spcPct val="90000"/>
              </a:lnSpc>
              <a:spcBef>
                <a:spcPts val="450"/>
              </a:spcBef>
              <a:spcAft>
                <a:spcPts val="0"/>
              </a:spcAft>
              <a:buClr>
                <a:srgbClr val="000000"/>
              </a:buClr>
              <a:buSzPct val="100000"/>
              <a:buFont typeface="Arial"/>
              <a:buNone/>
            </a:pPr>
            <a:r>
              <a:rPr b="1" i="0" lang="en-US" sz="11100" u="none" cap="none" strike="noStrike">
                <a:solidFill>
                  <a:schemeClr val="dk1"/>
                </a:solidFill>
                <a:latin typeface="Arial"/>
                <a:ea typeface="Arial"/>
                <a:cs typeface="Arial"/>
                <a:sym typeface="Arial"/>
              </a:rPr>
              <a:t>Thank you</a:t>
            </a:r>
            <a:endParaRPr/>
          </a:p>
          <a:p>
            <a:pPr indent="0" lvl="0" marL="0" marR="0" rtl="0" algn="ctr">
              <a:lnSpc>
                <a:spcPct val="90000"/>
              </a:lnSpc>
              <a:spcBef>
                <a:spcPts val="450"/>
              </a:spcBef>
              <a:spcAft>
                <a:spcPts val="0"/>
              </a:spcAft>
              <a:buClr>
                <a:srgbClr val="000000"/>
              </a:buClr>
              <a:buSzPct val="100000"/>
              <a:buFont typeface="Arial"/>
              <a:buNone/>
            </a:pPr>
            <a:r>
              <a:t/>
            </a:r>
            <a:endParaRPr b="1" i="0" sz="3900" u="none" cap="none" strike="noStrike">
              <a:solidFill>
                <a:schemeClr val="dk1"/>
              </a:solidFill>
              <a:latin typeface="Arial"/>
              <a:ea typeface="Arial"/>
              <a:cs typeface="Arial"/>
              <a:sym typeface="Arial"/>
            </a:endParaRPr>
          </a:p>
          <a:p>
            <a:pPr indent="0" lvl="0" marL="0" marR="0" rtl="0" algn="ctr">
              <a:lnSpc>
                <a:spcPct val="90000"/>
              </a:lnSpc>
              <a:spcBef>
                <a:spcPts val="450"/>
              </a:spcBef>
              <a:spcAft>
                <a:spcPts val="0"/>
              </a:spcAft>
              <a:buClr>
                <a:srgbClr val="000000"/>
              </a:buClr>
              <a:buSzPct val="100000"/>
              <a:buFont typeface="Arial"/>
              <a:buNone/>
            </a:pPr>
            <a:r>
              <a:t/>
            </a:r>
            <a:endParaRPr b="1" i="0" sz="3900" u="none" cap="none" strike="noStrike">
              <a:solidFill>
                <a:schemeClr val="dk1"/>
              </a:solidFill>
              <a:latin typeface="Arial"/>
              <a:ea typeface="Arial"/>
              <a:cs typeface="Arial"/>
              <a:sym typeface="Arial"/>
            </a:endParaRPr>
          </a:p>
          <a:p>
            <a:pPr indent="0" lvl="0" marL="0" marR="0" rtl="0" algn="ctr">
              <a:lnSpc>
                <a:spcPct val="90000"/>
              </a:lnSpc>
              <a:spcBef>
                <a:spcPts val="450"/>
              </a:spcBef>
              <a:spcAft>
                <a:spcPts val="0"/>
              </a:spcAft>
              <a:buClr>
                <a:srgbClr val="000000"/>
              </a:buClr>
              <a:buSzPct val="100000"/>
              <a:buFont typeface="Arial"/>
              <a:buNone/>
            </a:pPr>
            <a:r>
              <a:t/>
            </a:r>
            <a:endParaRPr b="1" i="0" sz="3900" u="none" cap="none" strike="noStrike">
              <a:solidFill>
                <a:schemeClr val="dk1"/>
              </a:solidFill>
              <a:latin typeface="Arial"/>
              <a:ea typeface="Arial"/>
              <a:cs typeface="Arial"/>
              <a:sym typeface="Arial"/>
            </a:endParaRPr>
          </a:p>
          <a:p>
            <a:pPr indent="0" lvl="0" marL="0" marR="0" rtl="0" algn="ctr">
              <a:lnSpc>
                <a:spcPct val="90000"/>
              </a:lnSpc>
              <a:spcBef>
                <a:spcPts val="450"/>
              </a:spcBef>
              <a:spcAft>
                <a:spcPts val="0"/>
              </a:spcAft>
              <a:buClr>
                <a:srgbClr val="000000"/>
              </a:buClr>
              <a:buSzPct val="100000"/>
              <a:buFont typeface="Arial"/>
              <a:buNone/>
            </a:pPr>
            <a:r>
              <a:rPr b="1" i="0" lang="en-US" sz="3900" u="none" cap="none" strike="noStrike">
                <a:solidFill>
                  <a:schemeClr val="dk1"/>
                </a:solidFill>
                <a:latin typeface="Arial"/>
                <a:ea typeface="Arial"/>
                <a:cs typeface="Arial"/>
                <a:sym typeface="Arial"/>
              </a:rPr>
              <a:t>Environmental Impact Review Board</a:t>
            </a:r>
            <a:endParaRPr/>
          </a:p>
          <a:p>
            <a:pPr indent="0" lvl="0" marL="0" marR="0" rtl="0" algn="ctr">
              <a:lnSpc>
                <a:spcPct val="90000"/>
              </a:lnSpc>
              <a:spcBef>
                <a:spcPts val="450"/>
              </a:spcBef>
              <a:spcAft>
                <a:spcPts val="0"/>
              </a:spcAft>
              <a:buClr>
                <a:srgbClr val="000000"/>
              </a:buClr>
              <a:buSzPct val="100000"/>
              <a:buFont typeface="Arial"/>
              <a:buNone/>
            </a:pPr>
            <a:r>
              <a:t/>
            </a:r>
            <a:endParaRPr b="0" i="0" sz="2850" u="none" cap="none" strike="noStrike">
              <a:solidFill>
                <a:schemeClr val="dk1"/>
              </a:solidFill>
              <a:latin typeface="Arial"/>
              <a:ea typeface="Arial"/>
              <a:cs typeface="Arial"/>
              <a:sym typeface="Arial"/>
            </a:endParaRPr>
          </a:p>
          <a:p>
            <a:pPr indent="0" lvl="0" marL="0" marR="0" rtl="0" algn="ctr">
              <a:lnSpc>
                <a:spcPct val="90000"/>
              </a:lnSpc>
              <a:spcBef>
                <a:spcPts val="450"/>
              </a:spcBef>
              <a:spcAft>
                <a:spcPts val="0"/>
              </a:spcAft>
              <a:buClr>
                <a:srgbClr val="000000"/>
              </a:buClr>
              <a:buSzPct val="100000"/>
              <a:buFont typeface="Arial"/>
              <a:buNone/>
            </a:pPr>
            <a:r>
              <a:rPr b="0" i="0" lang="en-US" sz="2850" u="none" cap="none" strike="noStrike">
                <a:solidFill>
                  <a:schemeClr val="dk1"/>
                </a:solidFill>
                <a:latin typeface="Arial"/>
                <a:ea typeface="Arial"/>
                <a:cs typeface="Arial"/>
                <a:sym typeface="Arial"/>
              </a:rPr>
              <a:t>February 2023</a:t>
            </a:r>
            <a:endParaRPr b="0" i="0" sz="975" u="none" cap="none" strike="noStrike">
              <a:solidFill>
                <a:srgbClr val="00B0F0"/>
              </a:solidFill>
              <a:latin typeface="Arial"/>
              <a:ea typeface="Arial"/>
              <a:cs typeface="Arial"/>
              <a:sym typeface="Arial"/>
            </a:endParaRPr>
          </a:p>
        </p:txBody>
      </p:sp>
      <p:sp>
        <p:nvSpPr>
          <p:cNvPr id="533" name="Google Shape;533;p26"/>
          <p:cNvSpPr txBox="1"/>
          <p:nvPr>
            <p:ph idx="12" type="sldNum"/>
          </p:nvPr>
        </p:nvSpPr>
        <p:spPr>
          <a:xfrm>
            <a:off x="8193881" y="4767263"/>
            <a:ext cx="321469" cy="273844"/>
          </a:xfrm>
          <a:prstGeom prst="rect">
            <a:avLst/>
          </a:prstGeom>
          <a:noFill/>
          <a:ln>
            <a:noFill/>
          </a:ln>
        </p:spPr>
        <p:txBody>
          <a:bodyPr anchorCtr="0" anchor="ctr" bIns="34275" lIns="68575" spcFirstLastPara="1" rIns="68575" wrap="square" tIns="34275">
            <a:normAutofit/>
          </a:bodyPr>
          <a:lstStyle/>
          <a:p>
            <a:pPr indent="0" lvl="0" marL="0" rtl="0" algn="r">
              <a:lnSpc>
                <a:spcPct val="100000"/>
              </a:lnSpc>
              <a:spcBef>
                <a:spcPts val="0"/>
              </a:spcBef>
              <a:spcAft>
                <a:spcPts val="450"/>
              </a:spcAft>
              <a:buSzPts val="600"/>
              <a:buNone/>
            </a:pPr>
            <a:fld id="{00000000-1234-1234-1234-123412341234}" type="slidenum">
              <a:rPr lang="en-US">
                <a:solidFill>
                  <a:schemeClr val="lt1"/>
                </a:solidFill>
              </a:rPr>
              <a:t>‹#›</a:t>
            </a:fld>
            <a:endParaRPr>
              <a:solidFill>
                <a:schemeClr val="lt1"/>
              </a:solidFill>
            </a:endParaRPr>
          </a:p>
        </p:txBody>
      </p:sp>
      <p:sp>
        <p:nvSpPr>
          <p:cNvPr id="534" name="Google Shape;534;p26"/>
          <p:cNvSpPr/>
          <p:nvPr/>
        </p:nvSpPr>
        <p:spPr>
          <a:xfrm rot="10800000">
            <a:off x="2607343" y="0"/>
            <a:ext cx="992347" cy="3609088"/>
          </a:xfrm>
          <a:prstGeom prst="rtTriangl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descr="A picture containing text&#10;&#10;Description automatically generated" id="535" name="Google Shape;535;p26"/>
          <p:cNvPicPr preferRelativeResize="0"/>
          <p:nvPr/>
        </p:nvPicPr>
        <p:blipFill rotWithShape="1">
          <a:blip r:embed="rId4">
            <a:alphaModFix/>
          </a:blip>
          <a:srcRect b="0" l="0" r="0" t="0"/>
          <a:stretch/>
        </p:blipFill>
        <p:spPr>
          <a:xfrm>
            <a:off x="269031" y="297704"/>
            <a:ext cx="1519258" cy="1324481"/>
          </a:xfrm>
          <a:prstGeom prst="rect">
            <a:avLst/>
          </a:prstGeom>
          <a:noFill/>
          <a:ln>
            <a:noFill/>
          </a:ln>
        </p:spPr>
      </p:pic>
      <p:sp>
        <p:nvSpPr>
          <p:cNvPr id="536" name="Google Shape;536;p26"/>
          <p:cNvSpPr txBox="1"/>
          <p:nvPr/>
        </p:nvSpPr>
        <p:spPr>
          <a:xfrm>
            <a:off x="335975" y="2935517"/>
            <a:ext cx="2357438" cy="57708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3300" u="none" cap="none" strike="noStrike">
                <a:solidFill>
                  <a:srgbClr val="00B0F0"/>
                </a:solidFill>
                <a:latin typeface="Akaya Telivigala"/>
                <a:ea typeface="Akaya Telivigala"/>
                <a:cs typeface="Akaya Telivigala"/>
                <a:sym typeface="Akaya Telivigala"/>
              </a:rPr>
              <a:t>Quyanainni </a:t>
            </a:r>
            <a:endParaRPr b="0" i="0" sz="3300" u="none" cap="none" strike="noStrike">
              <a:solidFill>
                <a:srgbClr val="000000"/>
              </a:solidFill>
              <a:latin typeface="Akaya Telivigala"/>
              <a:ea typeface="Akaya Telivigala"/>
              <a:cs typeface="Akaya Telivigala"/>
              <a:sym typeface="Akaya Telivigala"/>
            </a:endParaRPr>
          </a:p>
        </p:txBody>
      </p:sp>
      <p:sp>
        <p:nvSpPr>
          <p:cNvPr id="537" name="Google Shape;537;p26"/>
          <p:cNvSpPr/>
          <p:nvPr/>
        </p:nvSpPr>
        <p:spPr>
          <a:xfrm>
            <a:off x="2693413" y="0"/>
            <a:ext cx="1878587" cy="5169733"/>
          </a:xfrm>
          <a:prstGeom prst="rtTriangl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538" name="Google Shape;538;p26"/>
          <p:cNvSpPr/>
          <p:nvPr/>
        </p:nvSpPr>
        <p:spPr>
          <a:xfrm>
            <a:off x="3599690" y="0"/>
            <a:ext cx="198821" cy="5143859"/>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822"/>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cxnSp>
        <p:nvCxnSpPr>
          <p:cNvPr id="165" name="Google Shape;165;p3"/>
          <p:cNvCxnSpPr/>
          <p:nvPr/>
        </p:nvCxnSpPr>
        <p:spPr>
          <a:xfrm rot="5399999">
            <a:off x="3074338" y="1541490"/>
            <a:ext cx="3084866" cy="0"/>
          </a:xfrm>
          <a:prstGeom prst="straightConnector1">
            <a:avLst/>
          </a:prstGeom>
          <a:noFill/>
          <a:ln cap="flat" cmpd="sng" w="25400">
            <a:solidFill>
              <a:srgbClr val="00B0F0"/>
            </a:solidFill>
            <a:prstDash val="solid"/>
            <a:round/>
            <a:headEnd len="sm" w="sm" type="none"/>
            <a:tailEnd len="sm" w="sm" type="none"/>
          </a:ln>
          <a:effectLst>
            <a:outerShdw blurRad="40000" rotWithShape="0" dir="5400000" dist="20000">
              <a:srgbClr val="000000">
                <a:alpha val="37647"/>
              </a:srgbClr>
            </a:outerShdw>
          </a:effectLst>
        </p:spPr>
      </p:cxnSp>
      <p:sp>
        <p:nvSpPr>
          <p:cNvPr id="166" name="Google Shape;166;p3"/>
          <p:cNvSpPr/>
          <p:nvPr/>
        </p:nvSpPr>
        <p:spPr>
          <a:xfrm>
            <a:off x="8627477" y="-1"/>
            <a:ext cx="516523"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pic>
        <p:nvPicPr>
          <p:cNvPr descr="A person wearing glasses&#10;&#10;Description automatically generated with medium confidence" id="167" name="Google Shape;167;p3"/>
          <p:cNvPicPr preferRelativeResize="0"/>
          <p:nvPr/>
        </p:nvPicPr>
        <p:blipFill rotWithShape="1">
          <a:blip r:embed="rId3">
            <a:alphaModFix/>
          </a:blip>
          <a:srcRect b="0" l="0" r="0" t="0"/>
          <a:stretch/>
        </p:blipFill>
        <p:spPr>
          <a:xfrm>
            <a:off x="4936142" y="704331"/>
            <a:ext cx="1845646" cy="2222617"/>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a:effectLst>
            <a:reflection blurRad="0" dir="5400000" dist="5000" endA="0" endPos="28000" kx="0" rotWithShape="0" algn="bl" stA="28000" stPos="0" sy="-100000" ky="0"/>
          </a:effectLst>
        </p:spPr>
      </p:pic>
      <p:pic>
        <p:nvPicPr>
          <p:cNvPr id="168" name="Google Shape;168;p3"/>
          <p:cNvPicPr preferRelativeResize="0"/>
          <p:nvPr/>
        </p:nvPicPr>
        <p:blipFill rotWithShape="1">
          <a:blip r:embed="rId4">
            <a:alphaModFix/>
          </a:blip>
          <a:srcRect b="0" l="21958" r="21957" t="0"/>
          <a:stretch/>
        </p:blipFill>
        <p:spPr>
          <a:xfrm>
            <a:off x="-101188" y="-296511"/>
            <a:ext cx="4866860" cy="5736520"/>
          </a:xfrm>
          <a:prstGeom prst="rect">
            <a:avLst/>
          </a:prstGeom>
          <a:noFill/>
          <a:ln>
            <a:noFill/>
          </a:ln>
        </p:spPr>
      </p:pic>
      <p:sp>
        <p:nvSpPr>
          <p:cNvPr id="169" name="Google Shape;169;p3"/>
          <p:cNvSpPr txBox="1"/>
          <p:nvPr/>
        </p:nvSpPr>
        <p:spPr>
          <a:xfrm>
            <a:off x="216996" y="1818952"/>
            <a:ext cx="4025900" cy="11079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chemeClr val="lt1"/>
                </a:solidFill>
                <a:latin typeface="Open Sans"/>
                <a:ea typeface="Open Sans"/>
                <a:cs typeface="Open Sans"/>
                <a:sym typeface="Open Sans"/>
              </a:rPr>
              <a:t>Meet our Board Members</a:t>
            </a:r>
            <a:endParaRPr b="1" i="0" sz="700" u="none" cap="none" strike="noStrike">
              <a:solidFill>
                <a:schemeClr val="lt1"/>
              </a:solidFill>
              <a:latin typeface="Open Sans"/>
              <a:ea typeface="Open Sans"/>
              <a:cs typeface="Open Sans"/>
              <a:sym typeface="Open Sans"/>
            </a:endParaRPr>
          </a:p>
        </p:txBody>
      </p:sp>
      <p:sp>
        <p:nvSpPr>
          <p:cNvPr id="170" name="Google Shape;170;p3"/>
          <p:cNvSpPr txBox="1"/>
          <p:nvPr/>
        </p:nvSpPr>
        <p:spPr>
          <a:xfrm>
            <a:off x="4809934" y="3706534"/>
            <a:ext cx="3817543"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dk1"/>
                </a:solidFill>
                <a:latin typeface="Times New Roman"/>
                <a:ea typeface="Times New Roman"/>
                <a:cs typeface="Times New Roman"/>
                <a:sym typeface="Times New Roman"/>
              </a:rPr>
              <a:t>Appointed July 19, 2022, for a term of 3 years, ending August 20, 2025</a:t>
            </a:r>
            <a:endParaRPr b="1" i="0" sz="18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171" name="Google Shape;171;p3"/>
          <p:cNvSpPr txBox="1"/>
          <p:nvPr/>
        </p:nvSpPr>
        <p:spPr>
          <a:xfrm>
            <a:off x="6826050" y="711976"/>
            <a:ext cx="2085549"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Times New Roman"/>
                <a:ea typeface="Times New Roman"/>
                <a:cs typeface="Times New Roman"/>
                <a:sym typeface="Times New Roman"/>
              </a:rPr>
              <a:t>Catherine Cockney</a:t>
            </a:r>
            <a:endParaRPr/>
          </a:p>
          <a:p>
            <a:pPr indent="0" lvl="0" marL="0" marR="0" rtl="0" algn="l">
              <a:lnSpc>
                <a:spcPct val="100000"/>
              </a:lnSpc>
              <a:spcBef>
                <a:spcPts val="0"/>
              </a:spcBef>
              <a:spcAft>
                <a:spcPts val="0"/>
              </a:spcAft>
              <a:buNone/>
            </a:pPr>
            <a:r>
              <a:rPr b="1" i="0" lang="en-US" sz="2400" u="none" cap="none" strike="noStrike">
                <a:solidFill>
                  <a:srgbClr val="00B0F0"/>
                </a:solidFill>
                <a:latin typeface="Times New Roman"/>
                <a:ea typeface="Times New Roman"/>
                <a:cs typeface="Times New Roman"/>
                <a:sym typeface="Times New Roman"/>
              </a:rPr>
              <a:t>Chair</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172" name="Google Shape;172;p3"/>
          <p:cNvSpPr txBox="1"/>
          <p:nvPr/>
        </p:nvSpPr>
        <p:spPr>
          <a:xfrm>
            <a:off x="4395917" y="4892421"/>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Diagram&#10;&#10;Description automatically generated" id="173" name="Google Shape;173;p3"/>
          <p:cNvPicPr preferRelativeResize="0"/>
          <p:nvPr/>
        </p:nvPicPr>
        <p:blipFill rotWithShape="1">
          <a:blip r:embed="rId5">
            <a:alphaModFix/>
          </a:blip>
          <a:srcRect b="0" l="0" r="0" t="0"/>
          <a:stretch/>
        </p:blipFill>
        <p:spPr>
          <a:xfrm>
            <a:off x="8627477" y="4619741"/>
            <a:ext cx="516523" cy="5237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822"/>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5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500"/>
                                        <p:tgtEl>
                                          <p:spTgt spid="1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500"/>
                                        <p:tgtEl>
                                          <p:spTgt spid="1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
          <p:cNvSpPr/>
          <p:nvPr/>
        </p:nvSpPr>
        <p:spPr>
          <a:xfrm>
            <a:off x="2500261" y="271812"/>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 name="Google Shape;179;p4"/>
          <p:cNvSpPr txBox="1"/>
          <p:nvPr/>
        </p:nvSpPr>
        <p:spPr>
          <a:xfrm>
            <a:off x="2811270" y="-47190"/>
            <a:ext cx="4023095" cy="738664"/>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000"/>
              <a:buFont typeface="Arial"/>
              <a:buNone/>
            </a:pPr>
            <a:r>
              <a:rPr b="1" i="0" lang="en-US" sz="4000" u="none" cap="none" strike="noStrike">
                <a:solidFill>
                  <a:srgbClr val="000000"/>
                </a:solidFill>
                <a:latin typeface="Open Sans"/>
                <a:ea typeface="Open Sans"/>
                <a:cs typeface="Open Sans"/>
                <a:sym typeface="Open Sans"/>
              </a:rPr>
              <a:t>Meet our Board</a:t>
            </a:r>
            <a:endParaRPr b="1" i="0" sz="700" u="none" cap="none" strike="noStrike">
              <a:solidFill>
                <a:srgbClr val="000000"/>
              </a:solidFill>
              <a:latin typeface="Open Sans"/>
              <a:ea typeface="Open Sans"/>
              <a:cs typeface="Open Sans"/>
              <a:sym typeface="Open Sans"/>
            </a:endParaRPr>
          </a:p>
        </p:txBody>
      </p:sp>
      <p:sp>
        <p:nvSpPr>
          <p:cNvPr id="180" name="Google Shape;180;p4"/>
          <p:cNvSpPr txBox="1"/>
          <p:nvPr/>
        </p:nvSpPr>
        <p:spPr>
          <a:xfrm>
            <a:off x="1110823" y="1764296"/>
            <a:ext cx="2402259"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EIRB </a:t>
            </a:r>
            <a:r>
              <a:rPr b="1" i="0" lang="en-US" sz="1400" u="none" cap="none" strike="noStrike">
                <a:solidFill>
                  <a:srgbClr val="0070C0"/>
                </a:solidFill>
                <a:latin typeface="Times New Roman"/>
                <a:ea typeface="Times New Roman"/>
                <a:cs typeface="Times New Roman"/>
                <a:sym typeface="Times New Roman"/>
              </a:rPr>
              <a:t>IGC</a:t>
            </a:r>
            <a:r>
              <a:rPr b="1" i="0" lang="en-US" sz="1400" u="none" cap="none" strike="noStrike">
                <a:solidFill>
                  <a:srgbClr val="000000"/>
                </a:solidFill>
                <a:latin typeface="Times New Roman"/>
                <a:ea typeface="Times New Roman"/>
                <a:cs typeface="Times New Roman"/>
                <a:sym typeface="Times New Roman"/>
              </a:rPr>
              <a:t> </a:t>
            </a:r>
            <a:r>
              <a:rPr b="1" i="0" lang="en-US" sz="1400" u="none" cap="none" strike="noStrike">
                <a:solidFill>
                  <a:srgbClr val="0070C0"/>
                </a:solidFill>
                <a:latin typeface="Times New Roman"/>
                <a:ea typeface="Times New Roman"/>
                <a:cs typeface="Times New Roman"/>
                <a:sym typeface="Times New Roman"/>
              </a:rPr>
              <a:t>Member</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Appointed July 19, 2022 –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August 20, 2025</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en-US" sz="1200" u="none" cap="none" strike="noStrike">
                <a:solidFill>
                  <a:srgbClr val="000000"/>
                </a:solidFill>
                <a:latin typeface="Times New Roman"/>
                <a:ea typeface="Times New Roman"/>
                <a:cs typeface="Times New Roman"/>
                <a:sym typeface="Times New Roman"/>
              </a:rPr>
              <a:t>Ethel-Jean Gruben</a:t>
            </a:r>
            <a:endParaRPr b="1" i="0" sz="1200" u="none" cap="none" strike="noStrike">
              <a:solidFill>
                <a:srgbClr val="000000"/>
              </a:solidFill>
              <a:latin typeface="Times New Roman"/>
              <a:ea typeface="Times New Roman"/>
              <a:cs typeface="Times New Roman"/>
              <a:sym typeface="Times New Roman"/>
            </a:endParaRPr>
          </a:p>
        </p:txBody>
      </p:sp>
      <p:pic>
        <p:nvPicPr>
          <p:cNvPr descr="Ethel-Jean Gruben, Inuvik NT" id="181" name="Google Shape;181;p4"/>
          <p:cNvPicPr preferRelativeResize="0"/>
          <p:nvPr/>
        </p:nvPicPr>
        <p:blipFill rotWithShape="1">
          <a:blip r:embed="rId3">
            <a:alphaModFix/>
          </a:blip>
          <a:srcRect b="0" l="0" r="0" t="0"/>
          <a:stretch/>
        </p:blipFill>
        <p:spPr>
          <a:xfrm>
            <a:off x="150014" y="1761732"/>
            <a:ext cx="931221" cy="1241245"/>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p:spPr>
      </p:pic>
      <p:pic>
        <p:nvPicPr>
          <p:cNvPr descr="ITK AGM Held In Inuvik Concludes With Natan Obed Re-Elected President |  Inuvialuit Regional Corporation (IRC)" id="182" name="Google Shape;182;p4"/>
          <p:cNvPicPr preferRelativeResize="0"/>
          <p:nvPr/>
        </p:nvPicPr>
        <p:blipFill rotWithShape="1">
          <a:blip r:embed="rId4">
            <a:alphaModFix/>
          </a:blip>
          <a:srcRect b="41450" l="51800" r="33285" t="32749"/>
          <a:stretch/>
        </p:blipFill>
        <p:spPr>
          <a:xfrm>
            <a:off x="115771" y="3165179"/>
            <a:ext cx="981849" cy="1309132"/>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p:spPr>
      </p:pic>
      <p:sp>
        <p:nvSpPr>
          <p:cNvPr id="183" name="Google Shape;183;p4"/>
          <p:cNvSpPr txBox="1"/>
          <p:nvPr/>
        </p:nvSpPr>
        <p:spPr>
          <a:xfrm>
            <a:off x="1123155" y="3238454"/>
            <a:ext cx="1741965"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EIRB </a:t>
            </a:r>
            <a:r>
              <a:rPr b="1" i="0" lang="en-US" sz="1400" u="none" cap="none" strike="noStrike">
                <a:solidFill>
                  <a:srgbClr val="0070C0"/>
                </a:solidFill>
                <a:latin typeface="Times New Roman"/>
                <a:ea typeface="Times New Roman"/>
                <a:cs typeface="Times New Roman"/>
                <a:sym typeface="Times New Roman"/>
              </a:rPr>
              <a:t>IGC Member</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October 3, 2022 –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March 31, 2025</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en-US" sz="1200" u="none" cap="none" strike="noStrike">
                <a:solidFill>
                  <a:schemeClr val="dk1"/>
                </a:solidFill>
                <a:latin typeface="Times New Roman"/>
                <a:ea typeface="Times New Roman"/>
                <a:cs typeface="Times New Roman"/>
                <a:sym typeface="Times New Roman"/>
              </a:rPr>
              <a:t>Gerald Inglangasuk </a:t>
            </a:r>
            <a:endParaRPr b="1"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184" name="Google Shape;184;p4"/>
          <p:cNvSpPr txBox="1"/>
          <p:nvPr/>
        </p:nvSpPr>
        <p:spPr>
          <a:xfrm>
            <a:off x="7202099" y="3287026"/>
            <a:ext cx="2402259" cy="10464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EIRB </a:t>
            </a:r>
            <a:r>
              <a:rPr b="1" i="0" lang="en-US" sz="1400" u="none" cap="none" strike="noStrike">
                <a:solidFill>
                  <a:srgbClr val="7030A0"/>
                </a:solidFill>
                <a:latin typeface="Times New Roman"/>
                <a:ea typeface="Times New Roman"/>
                <a:cs typeface="Times New Roman"/>
                <a:sym typeface="Times New Roman"/>
              </a:rPr>
              <a:t>Canada Member</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Appointed October 14, 2022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September 30, 2025</a:t>
            </a:r>
            <a:endParaRPr/>
          </a:p>
          <a:p>
            <a:pPr indent="0" lvl="0" marL="0" marR="0" rtl="0" algn="l">
              <a:lnSpc>
                <a:spcPct val="100000"/>
              </a:lnSpc>
              <a:spcBef>
                <a:spcPts val="0"/>
              </a:spcBef>
              <a:spcAft>
                <a:spcPts val="0"/>
              </a:spcAft>
              <a:buNone/>
            </a:pPr>
            <a:br>
              <a:rPr b="0" i="0" lang="en-US" sz="1200" u="none" cap="none" strike="noStrike">
                <a:solidFill>
                  <a:srgbClr val="000000"/>
                </a:solidFill>
                <a:latin typeface="Times New Roman"/>
                <a:ea typeface="Times New Roman"/>
                <a:cs typeface="Times New Roman"/>
                <a:sym typeface="Times New Roman"/>
              </a:rPr>
            </a:br>
            <a:r>
              <a:rPr b="1" i="0" lang="en-US" sz="1200" u="none" cap="none" strike="noStrike">
                <a:solidFill>
                  <a:srgbClr val="000000"/>
                </a:solidFill>
                <a:latin typeface="Times New Roman"/>
                <a:ea typeface="Times New Roman"/>
                <a:cs typeface="Times New Roman"/>
                <a:sym typeface="Times New Roman"/>
              </a:rPr>
              <a:t>Cynthia Ene</a:t>
            </a:r>
            <a:endParaRPr/>
          </a:p>
        </p:txBody>
      </p:sp>
      <p:cxnSp>
        <p:nvCxnSpPr>
          <p:cNvPr id="185" name="Google Shape;185;p4"/>
          <p:cNvCxnSpPr/>
          <p:nvPr/>
        </p:nvCxnSpPr>
        <p:spPr>
          <a:xfrm>
            <a:off x="2864810" y="624420"/>
            <a:ext cx="3916017" cy="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pic>
        <p:nvPicPr>
          <p:cNvPr descr="A person smiling for the camera&#10;&#10;Description automatically generated with medium confidence" id="186" name="Google Shape;186;p4"/>
          <p:cNvPicPr preferRelativeResize="0"/>
          <p:nvPr/>
        </p:nvPicPr>
        <p:blipFill rotWithShape="1">
          <a:blip r:embed="rId5">
            <a:alphaModFix/>
          </a:blip>
          <a:srcRect b="0" l="0" r="0" t="0"/>
          <a:stretch/>
        </p:blipFill>
        <p:spPr>
          <a:xfrm>
            <a:off x="6251951" y="3238454"/>
            <a:ext cx="960809" cy="1278525"/>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p:spPr>
      </p:pic>
      <p:sp>
        <p:nvSpPr>
          <p:cNvPr id="187" name="Google Shape;187;p4"/>
          <p:cNvSpPr txBox="1"/>
          <p:nvPr/>
        </p:nvSpPr>
        <p:spPr>
          <a:xfrm>
            <a:off x="7266494" y="1832167"/>
            <a:ext cx="1899086"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EIRB </a:t>
            </a:r>
            <a:r>
              <a:rPr b="1" i="0" lang="en-US" sz="1400" u="none" cap="none" strike="noStrike">
                <a:solidFill>
                  <a:srgbClr val="E36C09"/>
                </a:solidFill>
                <a:latin typeface="Times New Roman"/>
                <a:ea typeface="Times New Roman"/>
                <a:cs typeface="Times New Roman"/>
                <a:sym typeface="Times New Roman"/>
              </a:rPr>
              <a:t>GNWT Member</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Appointed October 14, 2022 – September 30, 2025</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i="0" lang="en-US" sz="1200" u="none" cap="none" strike="noStrike">
                <a:solidFill>
                  <a:schemeClr val="dk1"/>
                </a:solidFill>
                <a:latin typeface="Times New Roman"/>
                <a:ea typeface="Times New Roman"/>
                <a:cs typeface="Times New Roman"/>
                <a:sym typeface="Times New Roman"/>
              </a:rPr>
              <a:t>Kate Hearn</a:t>
            </a:r>
            <a:endParaRPr b="1" i="0" sz="1200" u="none" cap="none" strike="noStrike">
              <a:solidFill>
                <a:schemeClr val="dk1"/>
              </a:solidFill>
              <a:latin typeface="Times New Roman"/>
              <a:ea typeface="Times New Roman"/>
              <a:cs typeface="Times New Roman"/>
              <a:sym typeface="Times New Roman"/>
            </a:endParaRPr>
          </a:p>
        </p:txBody>
      </p:sp>
      <p:pic>
        <p:nvPicPr>
          <p:cNvPr id="188" name="Google Shape;188;p4"/>
          <p:cNvPicPr preferRelativeResize="0"/>
          <p:nvPr/>
        </p:nvPicPr>
        <p:blipFill rotWithShape="1">
          <a:blip r:embed="rId6">
            <a:alphaModFix/>
          </a:blip>
          <a:srcRect b="0" l="0" r="0" t="0"/>
          <a:stretch/>
        </p:blipFill>
        <p:spPr>
          <a:xfrm>
            <a:off x="6226346" y="1813305"/>
            <a:ext cx="960809" cy="1194147"/>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p:spPr>
      </p:pic>
      <p:sp>
        <p:nvSpPr>
          <p:cNvPr id="189" name="Google Shape;189;p4"/>
          <p:cNvSpPr txBox="1"/>
          <p:nvPr/>
        </p:nvSpPr>
        <p:spPr>
          <a:xfrm>
            <a:off x="0" y="4956702"/>
            <a:ext cx="4929050"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EIRB Community Tour, 2023 - The EIRB</a:t>
            </a:r>
            <a:endParaRPr b="0" i="0" sz="800" u="none" cap="none" strike="noStrike">
              <a:solidFill>
                <a:srgbClr val="000000"/>
              </a:solidFill>
              <a:latin typeface="Arial"/>
              <a:ea typeface="Arial"/>
              <a:cs typeface="Arial"/>
              <a:sym typeface="Arial"/>
            </a:endParaRPr>
          </a:p>
        </p:txBody>
      </p:sp>
      <p:pic>
        <p:nvPicPr>
          <p:cNvPr descr="Diagram&#10;&#10;Description automatically generated" id="190" name="Google Shape;190;p4"/>
          <p:cNvPicPr preferRelativeResize="0"/>
          <p:nvPr/>
        </p:nvPicPr>
        <p:blipFill rotWithShape="1">
          <a:blip r:embed="rId7">
            <a:alphaModFix/>
          </a:blip>
          <a:srcRect b="0" l="0" r="0" t="0"/>
          <a:stretch/>
        </p:blipFill>
        <p:spPr>
          <a:xfrm>
            <a:off x="8882743" y="4878582"/>
            <a:ext cx="261257" cy="264917"/>
          </a:xfrm>
          <a:prstGeom prst="rect">
            <a:avLst/>
          </a:prstGeom>
          <a:noFill/>
          <a:ln>
            <a:noFill/>
          </a:ln>
        </p:spPr>
      </p:pic>
      <p:pic>
        <p:nvPicPr>
          <p:cNvPr descr="A person wearing glasses&#10;&#10;Description automatically generated with low confidence" id="191" name="Google Shape;191;p4"/>
          <p:cNvPicPr preferRelativeResize="0"/>
          <p:nvPr/>
        </p:nvPicPr>
        <p:blipFill rotWithShape="1">
          <a:blip r:embed="rId8">
            <a:alphaModFix/>
          </a:blip>
          <a:srcRect b="0" l="0" r="0" t="0"/>
          <a:stretch/>
        </p:blipFill>
        <p:spPr>
          <a:xfrm>
            <a:off x="3458339" y="1764639"/>
            <a:ext cx="933983" cy="1200330"/>
          </a:xfrm>
          <a:prstGeom prst="roundRect">
            <a:avLst>
              <a:gd fmla="val 4167" name="adj"/>
            </a:avLst>
          </a:prstGeom>
          <a:solidFill>
            <a:srgbClr val="FFFFFF"/>
          </a:solidFill>
          <a:ln cap="sq" cmpd="sng" w="76200">
            <a:solidFill>
              <a:srgbClr val="292929"/>
            </a:solidFill>
            <a:prstDash val="solid"/>
            <a:miter lim="800000"/>
            <a:headEnd len="sm" w="sm" type="none"/>
            <a:tailEnd len="sm" w="sm" type="none"/>
          </a:ln>
        </p:spPr>
      </p:pic>
      <p:sp>
        <p:nvSpPr>
          <p:cNvPr id="192" name="Google Shape;192;p4"/>
          <p:cNvSpPr txBox="1"/>
          <p:nvPr/>
        </p:nvSpPr>
        <p:spPr>
          <a:xfrm>
            <a:off x="3349753" y="3284229"/>
            <a:ext cx="2402257"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EIRB </a:t>
            </a:r>
            <a:r>
              <a:rPr b="1" i="0" lang="en-US" sz="1400" u="none" cap="none" strike="noStrike">
                <a:solidFill>
                  <a:srgbClr val="00B050"/>
                </a:solidFill>
                <a:latin typeface="Times New Roman"/>
                <a:ea typeface="Times New Roman"/>
                <a:cs typeface="Times New Roman"/>
                <a:sym typeface="Times New Roman"/>
              </a:rPr>
              <a:t>Yukon Member</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February 8, 2021 –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March 31, 2024</a:t>
            </a:r>
            <a:endParaRPr/>
          </a:p>
        </p:txBody>
      </p:sp>
      <p:sp>
        <p:nvSpPr>
          <p:cNvPr id="193" name="Google Shape;193;p4"/>
          <p:cNvSpPr txBox="1"/>
          <p:nvPr/>
        </p:nvSpPr>
        <p:spPr>
          <a:xfrm>
            <a:off x="6328605" y="980445"/>
            <a:ext cx="2527534" cy="523220"/>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Appointed by the Government of Canada</a:t>
            </a:r>
            <a:endParaRPr/>
          </a:p>
        </p:txBody>
      </p:sp>
      <p:sp>
        <p:nvSpPr>
          <p:cNvPr id="194" name="Google Shape;194;p4"/>
          <p:cNvSpPr txBox="1"/>
          <p:nvPr/>
        </p:nvSpPr>
        <p:spPr>
          <a:xfrm>
            <a:off x="3239542" y="990691"/>
            <a:ext cx="2527534" cy="523220"/>
          </a:xfrm>
          <a:prstGeom prst="rect">
            <a:avLst/>
          </a:prstGeom>
          <a:solidFill>
            <a:srgbClr val="FFC0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Appointed by the Yukon Government</a:t>
            </a:r>
            <a:endParaRPr/>
          </a:p>
        </p:txBody>
      </p:sp>
      <p:sp>
        <p:nvSpPr>
          <p:cNvPr id="195" name="Google Shape;195;p4"/>
          <p:cNvSpPr txBox="1"/>
          <p:nvPr/>
        </p:nvSpPr>
        <p:spPr>
          <a:xfrm>
            <a:off x="150479" y="990691"/>
            <a:ext cx="2527534" cy="523220"/>
          </a:xfrm>
          <a:prstGeom prst="rect">
            <a:avLst/>
          </a:prstGeom>
          <a:solidFill>
            <a:srgbClr val="00B0F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Appointed by the Inuvialuit Game Council</a:t>
            </a:r>
            <a:endParaRPr/>
          </a:p>
        </p:txBody>
      </p:sp>
      <p:cxnSp>
        <p:nvCxnSpPr>
          <p:cNvPr id="196" name="Google Shape;196;p4"/>
          <p:cNvCxnSpPr/>
          <p:nvPr/>
        </p:nvCxnSpPr>
        <p:spPr>
          <a:xfrm>
            <a:off x="3071264" y="1623743"/>
            <a:ext cx="0" cy="31829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97" name="Google Shape;197;p4"/>
          <p:cNvCxnSpPr/>
          <p:nvPr/>
        </p:nvCxnSpPr>
        <p:spPr>
          <a:xfrm>
            <a:off x="5958155" y="1623743"/>
            <a:ext cx="0" cy="31829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98" name="Google Shape;198;p4"/>
          <p:cNvCxnSpPr/>
          <p:nvPr/>
        </p:nvCxnSpPr>
        <p:spPr>
          <a:xfrm rot="10800000">
            <a:off x="0" y="4806726"/>
            <a:ext cx="9144000" cy="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
        <p:nvSpPr>
          <p:cNvPr id="199" name="Google Shape;199;p4"/>
          <p:cNvSpPr txBox="1"/>
          <p:nvPr/>
        </p:nvSpPr>
        <p:spPr>
          <a:xfrm>
            <a:off x="4526417" y="2063174"/>
            <a:ext cx="13523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Times New Roman"/>
                <a:ea typeface="Times New Roman"/>
                <a:cs typeface="Times New Roman"/>
                <a:sym typeface="Times New Roman"/>
              </a:rPr>
              <a:t>Bruce Mclean</a:t>
            </a:r>
            <a:endParaRPr b="1" i="0" sz="1400" u="none" cap="none" strike="noStrike">
              <a:solidFill>
                <a:schemeClr val="dk1"/>
              </a:solidFill>
              <a:latin typeface="Times New Roman"/>
              <a:ea typeface="Times New Roman"/>
              <a:cs typeface="Times New Roman"/>
              <a:sym typeface="Times New Roman"/>
            </a:endParaRPr>
          </a:p>
        </p:txBody>
      </p:sp>
      <p:cxnSp>
        <p:nvCxnSpPr>
          <p:cNvPr id="200" name="Google Shape;200;p4"/>
          <p:cNvCxnSpPr/>
          <p:nvPr/>
        </p:nvCxnSpPr>
        <p:spPr>
          <a:xfrm rot="10800000">
            <a:off x="0" y="1623743"/>
            <a:ext cx="9144000" cy="0"/>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201" name="Google Shape;201;p4"/>
          <p:cNvCxnSpPr/>
          <p:nvPr/>
        </p:nvCxnSpPr>
        <p:spPr>
          <a:xfrm>
            <a:off x="0" y="1623743"/>
            <a:ext cx="0" cy="31829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202" name="Google Shape;202;p4"/>
          <p:cNvCxnSpPr/>
          <p:nvPr/>
        </p:nvCxnSpPr>
        <p:spPr>
          <a:xfrm>
            <a:off x="9144000" y="1623743"/>
            <a:ext cx="0" cy="318298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500"/>
                                        <p:tgtEl>
                                          <p:spTgt spid="17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cxnSp>
        <p:nvCxnSpPr>
          <p:cNvPr id="207" name="Google Shape;207;p5"/>
          <p:cNvCxnSpPr/>
          <p:nvPr/>
        </p:nvCxnSpPr>
        <p:spPr>
          <a:xfrm rot="5399999">
            <a:off x="3103990" y="1542432"/>
            <a:ext cx="3084866" cy="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sp>
        <p:nvSpPr>
          <p:cNvPr id="208" name="Google Shape;208;p5"/>
          <p:cNvSpPr/>
          <p:nvPr/>
        </p:nvSpPr>
        <p:spPr>
          <a:xfrm>
            <a:off x="8627477" y="-1"/>
            <a:ext cx="516523"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pic>
        <p:nvPicPr>
          <p:cNvPr descr="Photo Gallery - Inuvik" id="209" name="Google Shape;209;p5"/>
          <p:cNvPicPr preferRelativeResize="0"/>
          <p:nvPr/>
        </p:nvPicPr>
        <p:blipFill rotWithShape="1">
          <a:blip r:embed="rId3">
            <a:alphaModFix/>
          </a:blip>
          <a:srcRect b="0" l="0" r="0" t="0"/>
          <a:stretch/>
        </p:blipFill>
        <p:spPr>
          <a:xfrm>
            <a:off x="-609586" y="-148046"/>
            <a:ext cx="5181585" cy="6104346"/>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210" name="Google Shape;210;p5"/>
          <p:cNvSpPr txBox="1"/>
          <p:nvPr/>
        </p:nvSpPr>
        <p:spPr>
          <a:xfrm>
            <a:off x="123553" y="793629"/>
            <a:ext cx="3684900" cy="15511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800"/>
              <a:buFont typeface="Arial"/>
              <a:buNone/>
            </a:pPr>
            <a:r>
              <a:rPr b="1" i="0" lang="en-US" sz="2800" u="none" cap="none" strike="noStrike">
                <a:solidFill>
                  <a:schemeClr val="dk1"/>
                </a:solidFill>
                <a:latin typeface="Open Sans"/>
                <a:ea typeface="Open Sans"/>
                <a:cs typeface="Open Sans"/>
                <a:sym typeface="Open Sans"/>
              </a:rPr>
              <a:t>The Environmental Impact Review Board</a:t>
            </a:r>
            <a:endParaRPr b="1" i="0" sz="700" u="none" cap="none" strike="noStrike">
              <a:solidFill>
                <a:schemeClr val="dk1"/>
              </a:solidFill>
              <a:latin typeface="Open Sans"/>
              <a:ea typeface="Open Sans"/>
              <a:cs typeface="Open Sans"/>
              <a:sym typeface="Open Sans"/>
            </a:endParaRPr>
          </a:p>
        </p:txBody>
      </p:sp>
      <p:pic>
        <p:nvPicPr>
          <p:cNvPr descr="Diagram&#10;&#10;Description automatically generated" id="211" name="Google Shape;211;p5"/>
          <p:cNvPicPr preferRelativeResize="0"/>
          <p:nvPr/>
        </p:nvPicPr>
        <p:blipFill rotWithShape="1">
          <a:blip r:embed="rId4">
            <a:alphaModFix/>
          </a:blip>
          <a:srcRect b="0" l="0" r="0" t="0"/>
          <a:stretch/>
        </p:blipFill>
        <p:spPr>
          <a:xfrm>
            <a:off x="8627477" y="4619741"/>
            <a:ext cx="516523" cy="523759"/>
          </a:xfrm>
          <a:prstGeom prst="rect">
            <a:avLst/>
          </a:prstGeom>
          <a:noFill/>
          <a:ln>
            <a:noFill/>
          </a:ln>
        </p:spPr>
      </p:pic>
      <p:sp>
        <p:nvSpPr>
          <p:cNvPr id="212" name="Google Shape;212;p5"/>
          <p:cNvSpPr txBox="1"/>
          <p:nvPr/>
        </p:nvSpPr>
        <p:spPr>
          <a:xfrm>
            <a:off x="4646423" y="4881620"/>
            <a:ext cx="476415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EIRB Community Tour, 2023 - The EIRB</a:t>
            </a:r>
            <a:endParaRPr b="0" i="0" sz="900" u="none" cap="none" strike="noStrike">
              <a:solidFill>
                <a:srgbClr val="000000"/>
              </a:solidFill>
              <a:latin typeface="Arial"/>
              <a:ea typeface="Arial"/>
              <a:cs typeface="Arial"/>
              <a:sym typeface="Arial"/>
            </a:endParaRPr>
          </a:p>
        </p:txBody>
      </p:sp>
      <p:grpSp>
        <p:nvGrpSpPr>
          <p:cNvPr id="213" name="Google Shape;213;p5"/>
          <p:cNvGrpSpPr/>
          <p:nvPr/>
        </p:nvGrpSpPr>
        <p:grpSpPr>
          <a:xfrm>
            <a:off x="5087685" y="1063626"/>
            <a:ext cx="3098528" cy="3232148"/>
            <a:chOff x="131" y="0"/>
            <a:chExt cx="3098528" cy="3232148"/>
          </a:xfrm>
        </p:grpSpPr>
        <p:sp>
          <p:nvSpPr>
            <p:cNvPr id="214" name="Google Shape;214;p5"/>
            <p:cNvSpPr/>
            <p:nvPr/>
          </p:nvSpPr>
          <p:spPr>
            <a:xfrm>
              <a:off x="2169557" y="0"/>
              <a:ext cx="929102" cy="3232148"/>
            </a:xfrm>
            <a:prstGeom prst="roundRect">
              <a:avLst>
                <a:gd fmla="val 10000" name="adj"/>
              </a:avLst>
            </a:prstGeom>
            <a:solidFill>
              <a:srgbClr val="CAC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
            <p:cNvSpPr txBox="1"/>
            <p:nvPr/>
          </p:nvSpPr>
          <p:spPr>
            <a:xfrm>
              <a:off x="2169557" y="0"/>
              <a:ext cx="929102" cy="969644"/>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IGC Appointees</a:t>
              </a:r>
              <a:endParaRPr/>
            </a:p>
          </p:txBody>
        </p:sp>
        <p:sp>
          <p:nvSpPr>
            <p:cNvPr id="216" name="Google Shape;216;p5"/>
            <p:cNvSpPr/>
            <p:nvPr/>
          </p:nvSpPr>
          <p:spPr>
            <a:xfrm>
              <a:off x="1084844" y="0"/>
              <a:ext cx="929102" cy="3232148"/>
            </a:xfrm>
            <a:prstGeom prst="roundRect">
              <a:avLst>
                <a:gd fmla="val 10000" name="adj"/>
              </a:avLst>
            </a:prstGeom>
            <a:solidFill>
              <a:srgbClr val="CAC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5"/>
            <p:cNvSpPr txBox="1"/>
            <p:nvPr/>
          </p:nvSpPr>
          <p:spPr>
            <a:xfrm>
              <a:off x="1084844" y="0"/>
              <a:ext cx="929102" cy="969644"/>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Government Appointees</a:t>
              </a:r>
              <a:endParaRPr b="0" i="0" sz="1100" u="none" cap="none" strike="noStrike">
                <a:solidFill>
                  <a:srgbClr val="000000"/>
                </a:solidFill>
                <a:latin typeface="Arial"/>
                <a:ea typeface="Arial"/>
                <a:cs typeface="Arial"/>
                <a:sym typeface="Arial"/>
              </a:endParaRPr>
            </a:p>
          </p:txBody>
        </p:sp>
        <p:sp>
          <p:nvSpPr>
            <p:cNvPr id="218" name="Google Shape;218;p5"/>
            <p:cNvSpPr/>
            <p:nvPr/>
          </p:nvSpPr>
          <p:spPr>
            <a:xfrm>
              <a:off x="131" y="0"/>
              <a:ext cx="929102" cy="3232148"/>
            </a:xfrm>
            <a:prstGeom prst="roundRect">
              <a:avLst>
                <a:gd fmla="val 10000" name="adj"/>
              </a:avLst>
            </a:prstGeom>
            <a:solidFill>
              <a:srgbClr val="CACA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5"/>
            <p:cNvSpPr txBox="1"/>
            <p:nvPr/>
          </p:nvSpPr>
          <p:spPr>
            <a:xfrm>
              <a:off x="131" y="0"/>
              <a:ext cx="929102" cy="969644"/>
            </a:xfrm>
            <a:prstGeom prst="rect">
              <a:avLst/>
            </a:prstGeom>
            <a:noFill/>
            <a:ln>
              <a:noFill/>
            </a:ln>
          </p:spPr>
          <p:txBody>
            <a:bodyPr anchorCtr="0" anchor="ctr" bIns="78225" lIns="78225" spcFirstLastPara="1" rIns="78225" wrap="square" tIns="78225">
              <a:noAutofit/>
            </a:bodyPr>
            <a:lstStyle/>
            <a:p>
              <a:pPr indent="0" lvl="0" marL="0" marR="0" rtl="0" algn="ctr">
                <a:lnSpc>
                  <a:spcPct val="9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Government Appointees</a:t>
              </a:r>
              <a:endParaRPr/>
            </a:p>
          </p:txBody>
        </p:sp>
        <p:sp>
          <p:nvSpPr>
            <p:cNvPr id="220" name="Google Shape;220;p5"/>
            <p:cNvSpPr/>
            <p:nvPr/>
          </p:nvSpPr>
          <p:spPr>
            <a:xfrm>
              <a:off x="77936" y="1953585"/>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5"/>
            <p:cNvSpPr txBox="1"/>
            <p:nvPr/>
          </p:nvSpPr>
          <p:spPr>
            <a:xfrm>
              <a:off x="89330" y="1964979"/>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Chair</a:t>
              </a:r>
              <a:endParaRPr/>
            </a:p>
          </p:txBody>
        </p:sp>
        <p:sp>
          <p:nvSpPr>
            <p:cNvPr id="222" name="Google Shape;222;p5"/>
            <p:cNvSpPr/>
            <p:nvPr/>
          </p:nvSpPr>
          <p:spPr>
            <a:xfrm rot="-3310531">
              <a:off x="739106" y="1913575"/>
              <a:ext cx="544983" cy="21665"/>
            </a:xfrm>
            <a:custGeom>
              <a:rect b="b" l="l" r="r" t="t"/>
              <a:pathLst>
                <a:path extrusionOk="0" h="120000" w="120000">
                  <a:moveTo>
                    <a:pt x="0" y="59997"/>
                  </a:moveTo>
                  <a:lnTo>
                    <a:pt x="120000" y="59997"/>
                  </a:lnTo>
                </a:path>
              </a:pathLst>
            </a:custGeom>
            <a:no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
            <p:cNvSpPr txBox="1"/>
            <p:nvPr/>
          </p:nvSpPr>
          <p:spPr>
            <a:xfrm rot="-3310531">
              <a:off x="997973" y="1910783"/>
              <a:ext cx="27249" cy="272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24" name="Google Shape;224;p5"/>
            <p:cNvSpPr/>
            <p:nvPr/>
          </p:nvSpPr>
          <p:spPr>
            <a:xfrm>
              <a:off x="1167208" y="1506205"/>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
            <p:cNvSpPr txBox="1"/>
            <p:nvPr/>
          </p:nvSpPr>
          <p:spPr>
            <a:xfrm>
              <a:off x="1178602" y="1517599"/>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Yukon</a:t>
              </a:r>
              <a:endParaRPr/>
            </a:p>
          </p:txBody>
        </p:sp>
        <p:sp>
          <p:nvSpPr>
            <p:cNvPr id="226" name="Google Shape;226;p5"/>
            <p:cNvSpPr/>
            <p:nvPr/>
          </p:nvSpPr>
          <p:spPr>
            <a:xfrm rot="-2142401">
              <a:off x="1909235" y="1578041"/>
              <a:ext cx="383269" cy="21665"/>
            </a:xfrm>
            <a:custGeom>
              <a:rect b="b" l="l" r="r" t="t"/>
              <a:pathLst>
                <a:path extrusionOk="0" h="120000" w="120000">
                  <a:moveTo>
                    <a:pt x="0" y="59997"/>
                  </a:moveTo>
                  <a:lnTo>
                    <a:pt x="120000" y="59997"/>
                  </a:lnTo>
                </a:path>
              </a:pathLst>
            </a:custGeom>
            <a:no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
            <p:cNvSpPr txBox="1"/>
            <p:nvPr/>
          </p:nvSpPr>
          <p:spPr>
            <a:xfrm rot="-2142401">
              <a:off x="2091288" y="1579292"/>
              <a:ext cx="19163" cy="1916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28" name="Google Shape;228;p5"/>
            <p:cNvSpPr/>
            <p:nvPr/>
          </p:nvSpPr>
          <p:spPr>
            <a:xfrm>
              <a:off x="2256480" y="1282516"/>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
            <p:cNvSpPr txBox="1"/>
            <p:nvPr/>
          </p:nvSpPr>
          <p:spPr>
            <a:xfrm>
              <a:off x="2267874" y="1293910"/>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IGC</a:t>
              </a:r>
              <a:endParaRPr/>
            </a:p>
          </p:txBody>
        </p:sp>
        <p:sp>
          <p:nvSpPr>
            <p:cNvPr id="230" name="Google Shape;230;p5"/>
            <p:cNvSpPr/>
            <p:nvPr/>
          </p:nvSpPr>
          <p:spPr>
            <a:xfrm rot="2142401">
              <a:off x="1909235" y="1801730"/>
              <a:ext cx="383269" cy="21665"/>
            </a:xfrm>
            <a:custGeom>
              <a:rect b="b" l="l" r="r" t="t"/>
              <a:pathLst>
                <a:path extrusionOk="0" h="120000" w="120000">
                  <a:moveTo>
                    <a:pt x="0" y="59997"/>
                  </a:moveTo>
                  <a:lnTo>
                    <a:pt x="120000" y="59997"/>
                  </a:lnTo>
                </a:path>
              </a:pathLst>
            </a:custGeom>
            <a:no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
            <p:cNvSpPr txBox="1"/>
            <p:nvPr/>
          </p:nvSpPr>
          <p:spPr>
            <a:xfrm rot="2142401">
              <a:off x="2091288" y="1802981"/>
              <a:ext cx="19163" cy="1916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32" name="Google Shape;232;p5"/>
            <p:cNvSpPr/>
            <p:nvPr/>
          </p:nvSpPr>
          <p:spPr>
            <a:xfrm>
              <a:off x="2256480" y="1729895"/>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5"/>
            <p:cNvSpPr txBox="1"/>
            <p:nvPr/>
          </p:nvSpPr>
          <p:spPr>
            <a:xfrm>
              <a:off x="2267874" y="1741289"/>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IGC</a:t>
              </a:r>
              <a:endParaRPr/>
            </a:p>
          </p:txBody>
        </p:sp>
        <p:sp>
          <p:nvSpPr>
            <p:cNvPr id="234" name="Google Shape;234;p5"/>
            <p:cNvSpPr/>
            <p:nvPr/>
          </p:nvSpPr>
          <p:spPr>
            <a:xfrm>
              <a:off x="855988" y="2137265"/>
              <a:ext cx="311220" cy="21665"/>
            </a:xfrm>
            <a:custGeom>
              <a:rect b="b" l="l" r="r" t="t"/>
              <a:pathLst>
                <a:path extrusionOk="0" h="120000" w="120000">
                  <a:moveTo>
                    <a:pt x="0" y="59997"/>
                  </a:moveTo>
                  <a:lnTo>
                    <a:pt x="120000" y="59997"/>
                  </a:lnTo>
                </a:path>
              </a:pathLst>
            </a:custGeom>
            <a:no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
            <p:cNvSpPr txBox="1"/>
            <p:nvPr/>
          </p:nvSpPr>
          <p:spPr>
            <a:xfrm>
              <a:off x="1003817" y="2140317"/>
              <a:ext cx="15561" cy="155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36" name="Google Shape;236;p5"/>
            <p:cNvSpPr/>
            <p:nvPr/>
          </p:nvSpPr>
          <p:spPr>
            <a:xfrm>
              <a:off x="1167208" y="1953585"/>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
            <p:cNvSpPr txBox="1"/>
            <p:nvPr/>
          </p:nvSpPr>
          <p:spPr>
            <a:xfrm>
              <a:off x="1178602" y="1964979"/>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Canada</a:t>
              </a:r>
              <a:endParaRPr/>
            </a:p>
          </p:txBody>
        </p:sp>
        <p:sp>
          <p:nvSpPr>
            <p:cNvPr id="238" name="Google Shape;238;p5"/>
            <p:cNvSpPr/>
            <p:nvPr/>
          </p:nvSpPr>
          <p:spPr>
            <a:xfrm rot="3310531">
              <a:off x="739106" y="2360955"/>
              <a:ext cx="544983" cy="21665"/>
            </a:xfrm>
            <a:custGeom>
              <a:rect b="b" l="l" r="r" t="t"/>
              <a:pathLst>
                <a:path extrusionOk="0" h="120000" w="120000">
                  <a:moveTo>
                    <a:pt x="0" y="59997"/>
                  </a:moveTo>
                  <a:lnTo>
                    <a:pt x="120000" y="59997"/>
                  </a:lnTo>
                </a:path>
              </a:pathLst>
            </a:custGeom>
            <a:no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
            <p:cNvSpPr txBox="1"/>
            <p:nvPr/>
          </p:nvSpPr>
          <p:spPr>
            <a:xfrm rot="3310531">
              <a:off x="997973" y="2358163"/>
              <a:ext cx="27249" cy="2724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40" name="Google Shape;240;p5"/>
            <p:cNvSpPr/>
            <p:nvPr/>
          </p:nvSpPr>
          <p:spPr>
            <a:xfrm>
              <a:off x="1167208" y="2400964"/>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
            <p:cNvSpPr txBox="1"/>
            <p:nvPr/>
          </p:nvSpPr>
          <p:spPr>
            <a:xfrm>
              <a:off x="1178602" y="2412358"/>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GNWT</a:t>
              </a:r>
              <a:endParaRPr/>
            </a:p>
          </p:txBody>
        </p:sp>
        <p:sp>
          <p:nvSpPr>
            <p:cNvPr id="242" name="Google Shape;242;p5"/>
            <p:cNvSpPr/>
            <p:nvPr/>
          </p:nvSpPr>
          <p:spPr>
            <a:xfrm>
              <a:off x="1945259" y="2584645"/>
              <a:ext cx="311220" cy="21665"/>
            </a:xfrm>
            <a:custGeom>
              <a:rect b="b" l="l" r="r" t="t"/>
              <a:pathLst>
                <a:path extrusionOk="0" h="120000" w="120000">
                  <a:moveTo>
                    <a:pt x="0" y="59997"/>
                  </a:moveTo>
                  <a:lnTo>
                    <a:pt x="120000" y="59997"/>
                  </a:lnTo>
                </a:path>
              </a:pathLst>
            </a:custGeom>
            <a:no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
            <p:cNvSpPr txBox="1"/>
            <p:nvPr/>
          </p:nvSpPr>
          <p:spPr>
            <a:xfrm>
              <a:off x="2093089" y="2587697"/>
              <a:ext cx="15561" cy="1556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244" name="Google Shape;244;p5"/>
            <p:cNvSpPr/>
            <p:nvPr/>
          </p:nvSpPr>
          <p:spPr>
            <a:xfrm>
              <a:off x="2256480" y="2400964"/>
              <a:ext cx="778051" cy="389025"/>
            </a:xfrm>
            <a:prstGeom prst="roundRect">
              <a:avLst>
                <a:gd fmla="val 10000" name="adj"/>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
            <p:cNvSpPr txBox="1"/>
            <p:nvPr/>
          </p:nvSpPr>
          <p:spPr>
            <a:xfrm>
              <a:off x="2267874" y="2412358"/>
              <a:ext cx="755263" cy="366237"/>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IGC</a:t>
              </a:r>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822"/>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9" name="Shape 249"/>
        <p:cNvGrpSpPr/>
        <p:nvPr/>
      </p:nvGrpSpPr>
      <p:grpSpPr>
        <a:xfrm>
          <a:off x="0" y="0"/>
          <a:ext cx="0" cy="0"/>
          <a:chOff x="0" y="0"/>
          <a:chExt cx="0" cy="0"/>
        </a:xfrm>
      </p:grpSpPr>
      <p:sp>
        <p:nvSpPr>
          <p:cNvPr id="250" name="Google Shape;250;p6"/>
          <p:cNvSpPr/>
          <p:nvPr/>
        </p:nvSpPr>
        <p:spPr>
          <a:xfrm>
            <a:off x="106017" y="1425437"/>
            <a:ext cx="8931966" cy="2292626"/>
          </a:xfrm>
          <a:prstGeom prst="rect">
            <a:avLst/>
          </a:prstGeom>
          <a:solidFill>
            <a:schemeClr val="lt1"/>
          </a:solidFill>
          <a:ln cap="flat" cmpd="sng" w="5715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600" u="none" cap="none" strike="noStrike">
                <a:solidFill>
                  <a:schemeClr val="dk1"/>
                </a:solidFill>
                <a:latin typeface="Open Sans"/>
                <a:ea typeface="Open Sans"/>
                <a:cs typeface="Open Sans"/>
                <a:sym typeface="Open Sans"/>
              </a:rPr>
              <a:t>The IFA, ISR &amp; Co-Management Boards </a:t>
            </a:r>
            <a:endParaRPr/>
          </a:p>
        </p:txBody>
      </p:sp>
      <p:pic>
        <p:nvPicPr>
          <p:cNvPr descr="Diagram&#10;&#10;Description automatically generated" id="251" name="Google Shape;251;p6"/>
          <p:cNvPicPr preferRelativeResize="0"/>
          <p:nvPr/>
        </p:nvPicPr>
        <p:blipFill rotWithShape="1">
          <a:blip r:embed="rId3">
            <a:alphaModFix/>
          </a:blip>
          <a:srcRect b="0" l="0" r="0" t="0"/>
          <a:stretch/>
        </p:blipFill>
        <p:spPr>
          <a:xfrm>
            <a:off x="8296690" y="3075434"/>
            <a:ext cx="597340" cy="522000"/>
          </a:xfrm>
          <a:prstGeom prst="rect">
            <a:avLst/>
          </a:prstGeom>
          <a:noFill/>
          <a:ln>
            <a:noFill/>
          </a:ln>
        </p:spPr>
      </p:pic>
      <p:sp>
        <p:nvSpPr>
          <p:cNvPr id="252" name="Google Shape;252;p6"/>
          <p:cNvSpPr txBox="1"/>
          <p:nvPr/>
        </p:nvSpPr>
        <p:spPr>
          <a:xfrm>
            <a:off x="102704" y="4734460"/>
            <a:ext cx="6443869"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chemeClr val="lt1"/>
                </a:solidFill>
                <a:latin typeface="Arial"/>
                <a:ea typeface="Arial"/>
                <a:cs typeface="Arial"/>
                <a:sym typeface="Arial"/>
              </a:rPr>
              <a:t>EIRB Community Tour, 2023 - The IFA, ISR &amp; </a:t>
            </a:r>
            <a:r>
              <a:rPr b="0" i="0" lang="en-US" sz="700" u="none" cap="none" strike="noStrike">
                <a:solidFill>
                  <a:schemeClr val="lt1"/>
                </a:solidFill>
                <a:latin typeface="Arial"/>
                <a:ea typeface="Arial"/>
                <a:cs typeface="Arial"/>
                <a:sym typeface="Arial"/>
              </a:rPr>
              <a:t>Co-Management</a:t>
            </a:r>
            <a:r>
              <a:rPr b="0" i="0" lang="en-US" sz="800" u="none" cap="none" strike="noStrike">
                <a:solidFill>
                  <a:schemeClr val="lt1"/>
                </a:solidFill>
                <a:latin typeface="Arial"/>
                <a:ea typeface="Arial"/>
                <a:cs typeface="Arial"/>
                <a:sym typeface="Arial"/>
              </a:rPr>
              <a:t> Boards</a:t>
            </a:r>
            <a:endParaRPr b="0" i="0" sz="800" u="none" cap="none" strike="noStrike">
              <a:solidFill>
                <a:schemeClr val="lt1"/>
              </a:solidFill>
              <a:latin typeface="Arial"/>
              <a:ea typeface="Arial"/>
              <a:cs typeface="Arial"/>
              <a:sym typeface="Arial"/>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7"/>
          <p:cNvSpPr/>
          <p:nvPr/>
        </p:nvSpPr>
        <p:spPr>
          <a:xfrm>
            <a:off x="212705" y="1547865"/>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8" name="Google Shape;258;p7"/>
          <p:cNvSpPr/>
          <p:nvPr/>
        </p:nvSpPr>
        <p:spPr>
          <a:xfrm>
            <a:off x="8627474" y="0"/>
            <a:ext cx="516523" cy="5143501"/>
          </a:xfrm>
          <a:custGeom>
            <a:rect b="b" l="l" r="r" t="t"/>
            <a:pathLst>
              <a:path extrusionOk="0" h="3021507" w="161523">
                <a:moveTo>
                  <a:pt x="0" y="0"/>
                </a:moveTo>
                <a:lnTo>
                  <a:pt x="161523" y="0"/>
                </a:lnTo>
                <a:lnTo>
                  <a:pt x="161523" y="3021507"/>
                </a:lnTo>
                <a:lnTo>
                  <a:pt x="0" y="3021507"/>
                </a:lnTo>
                <a:close/>
              </a:path>
            </a:pathLst>
          </a:custGeom>
          <a:solidFill>
            <a:srgbClr val="00B0F0"/>
          </a:solidFill>
          <a:ln cap="flat" cmpd="sng" w="28575">
            <a:solidFill>
              <a:schemeClr val="dk1"/>
            </a:solidFill>
            <a:prstDash val="solid"/>
            <a:round/>
            <a:headEnd len="sm" w="sm" type="none"/>
            <a:tailEnd len="sm" w="sm" type="none"/>
          </a:ln>
        </p:spPr>
      </p:sp>
      <p:pic>
        <p:nvPicPr>
          <p:cNvPr id="259" name="Google Shape;259;p7"/>
          <p:cNvPicPr preferRelativeResize="0"/>
          <p:nvPr/>
        </p:nvPicPr>
        <p:blipFill rotWithShape="1">
          <a:blip r:embed="rId3">
            <a:alphaModFix/>
          </a:blip>
          <a:srcRect b="0" l="0" r="0" t="0"/>
          <a:stretch/>
        </p:blipFill>
        <p:spPr>
          <a:xfrm>
            <a:off x="6600139" y="593291"/>
            <a:ext cx="2957318" cy="3836448"/>
          </a:xfrm>
          <a:prstGeom prst="rect">
            <a:avLst/>
          </a:prstGeom>
          <a:solidFill>
            <a:srgbClr val="ECECEC"/>
          </a:solidFill>
          <a:ln cap="rnd" cmpd="sng" w="38100">
            <a:solidFill>
              <a:schemeClr val="dk1"/>
            </a:solidFill>
            <a:prstDash val="solid"/>
            <a:round/>
            <a:headEnd len="sm" w="sm" type="none"/>
            <a:tailEnd len="sm" w="sm" type="none"/>
          </a:ln>
          <a:effectLst>
            <a:outerShdw blurRad="36195" rotWithShape="0" algn="tl" dir="11400000" dist="12700">
              <a:srgbClr val="000000">
                <a:alpha val="32941"/>
              </a:srgbClr>
            </a:outerShdw>
          </a:effectLst>
        </p:spPr>
      </p:pic>
      <p:sp>
        <p:nvSpPr>
          <p:cNvPr id="260" name="Google Shape;260;p7"/>
          <p:cNvSpPr txBox="1"/>
          <p:nvPr/>
        </p:nvSpPr>
        <p:spPr>
          <a:xfrm>
            <a:off x="505604" y="239951"/>
            <a:ext cx="8758954"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Open Sans"/>
                <a:ea typeface="Open Sans"/>
                <a:cs typeface="Open Sans"/>
                <a:sym typeface="Open Sans"/>
              </a:rPr>
              <a:t>The Inuvialuit Final Agreement </a:t>
            </a:r>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Open Sans"/>
                <a:ea typeface="Open Sans"/>
                <a:cs typeface="Open Sans"/>
                <a:sym typeface="Open Sans"/>
              </a:rPr>
              <a:t>                              (IFA)</a:t>
            </a:r>
            <a:endParaRPr b="1" i="0" sz="3200" u="none" cap="none" strike="noStrike">
              <a:solidFill>
                <a:schemeClr val="dk1"/>
              </a:solidFill>
              <a:latin typeface="Open Sans"/>
              <a:ea typeface="Open Sans"/>
              <a:cs typeface="Open Sans"/>
              <a:sym typeface="Open Sans"/>
            </a:endParaRPr>
          </a:p>
        </p:txBody>
      </p:sp>
      <p:sp>
        <p:nvSpPr>
          <p:cNvPr id="261" name="Google Shape;261;p7"/>
          <p:cNvSpPr txBox="1"/>
          <p:nvPr/>
        </p:nvSpPr>
        <p:spPr>
          <a:xfrm>
            <a:off x="0" y="3839822"/>
            <a:ext cx="3573118"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TR"/>
              <a:buChar char="✨"/>
            </a:pPr>
            <a:r>
              <a:rPr b="0" i="0" lang="en-US" sz="1400" u="none" cap="none" strike="noStrike">
                <a:solidFill>
                  <a:schemeClr val="dk1"/>
                </a:solidFill>
                <a:latin typeface="Times New Roman"/>
                <a:ea typeface="Times New Roman"/>
                <a:cs typeface="Times New Roman"/>
                <a:sym typeface="Times New Roman"/>
              </a:rPr>
              <a:t>Enable Inuvialuit to be equal and meaningful participants in the northern and national economy and society.</a:t>
            </a:r>
            <a:endParaRPr/>
          </a:p>
          <a:p>
            <a:pPr indent="-196850" lvl="0" marL="285750" marR="0" rtl="0" algn="l">
              <a:lnSpc>
                <a:spcPct val="100000"/>
              </a:lnSpc>
              <a:spcBef>
                <a:spcPts val="0"/>
              </a:spcBef>
              <a:spcAft>
                <a:spcPts val="0"/>
              </a:spcAft>
              <a:buClr>
                <a:srgbClr val="000000"/>
              </a:buClr>
              <a:buSzPts val="1400"/>
              <a:buFont typeface="NTR"/>
              <a:buNone/>
            </a:pPr>
            <a:r>
              <a:t/>
            </a:r>
            <a:endParaRPr b="0" i="0" sz="1400" u="none" cap="none" strike="noStrike">
              <a:solidFill>
                <a:schemeClr val="dk1"/>
              </a:solidFill>
              <a:latin typeface="Lato"/>
              <a:ea typeface="Lato"/>
              <a:cs typeface="Lato"/>
              <a:sym typeface="Lato"/>
            </a:endParaRPr>
          </a:p>
        </p:txBody>
      </p:sp>
      <p:sp>
        <p:nvSpPr>
          <p:cNvPr id="262" name="Google Shape;262;p7"/>
          <p:cNvSpPr txBox="1"/>
          <p:nvPr/>
        </p:nvSpPr>
        <p:spPr>
          <a:xfrm>
            <a:off x="3479520" y="1896352"/>
            <a:ext cx="3573119" cy="2092881"/>
          </a:xfrm>
          <a:prstGeom prst="rect">
            <a:avLst/>
          </a:prstGeom>
          <a:noFill/>
          <a:ln>
            <a:noFill/>
          </a:ln>
        </p:spPr>
        <p:txBody>
          <a:bodyPr anchorCtr="0" anchor="t" bIns="45700" lIns="91425" spcFirstLastPara="1" rIns="91425" wrap="square" tIns="45700">
            <a:spAutoFit/>
          </a:bodyPr>
          <a:lstStyle/>
          <a:p>
            <a:pPr indent="-184150" lvl="0" marL="285750" marR="0" rtl="0" algn="l">
              <a:lnSpc>
                <a:spcPct val="100000"/>
              </a:lnSpc>
              <a:spcBef>
                <a:spcPts val="0"/>
              </a:spcBef>
              <a:spcAft>
                <a:spcPts val="0"/>
              </a:spcAft>
              <a:buClr>
                <a:srgbClr val="000000"/>
              </a:buClr>
              <a:buSzPts val="1600"/>
              <a:buFont typeface="NTR"/>
              <a:buNone/>
            </a:pPr>
            <a:r>
              <a:t/>
            </a:r>
            <a:endParaRPr b="1" i="0" sz="1600" u="none" cap="none" strike="noStrike">
              <a:solidFill>
                <a:srgbClr val="0070C0"/>
              </a:solidFill>
              <a:latin typeface="Lato"/>
              <a:ea typeface="Lato"/>
              <a:cs typeface="Lato"/>
              <a:sym typeface="Lato"/>
            </a:endParaRPr>
          </a:p>
          <a:p>
            <a:pPr indent="-285750" lvl="0" marL="285750" marR="0" rtl="0" algn="l">
              <a:lnSpc>
                <a:spcPct val="100000"/>
              </a:lnSpc>
              <a:spcBef>
                <a:spcPts val="0"/>
              </a:spcBef>
              <a:spcAft>
                <a:spcPts val="0"/>
              </a:spcAft>
              <a:buClr>
                <a:srgbClr val="000000"/>
              </a:buClr>
              <a:buSzPts val="1400"/>
              <a:buFont typeface="NTR"/>
              <a:buChar char="✨"/>
            </a:pPr>
            <a:r>
              <a:rPr b="0" i="0" lang="en-US" sz="1400" u="none" cap="none" strike="noStrike">
                <a:solidFill>
                  <a:srgbClr val="0070C0"/>
                </a:solidFill>
                <a:latin typeface="Times New Roman"/>
                <a:ea typeface="Times New Roman"/>
                <a:cs typeface="Times New Roman"/>
                <a:sym typeface="Times New Roman"/>
              </a:rPr>
              <a:t>As a results of the establishment of the Inuvialuit Development Corporation (IDC), the IFA aims to promote full participation of the Inuvialuit's in the Northern Canadian Economy, by developing an adequate level of economic self reliance and a solid economic base.</a:t>
            </a:r>
            <a:endParaRPr/>
          </a:p>
          <a:p>
            <a:pPr indent="-184150" lvl="0" marL="285750" marR="0" rtl="0" algn="l">
              <a:lnSpc>
                <a:spcPct val="100000"/>
              </a:lnSpc>
              <a:spcBef>
                <a:spcPts val="0"/>
              </a:spcBef>
              <a:spcAft>
                <a:spcPts val="0"/>
              </a:spcAft>
              <a:buClr>
                <a:srgbClr val="000000"/>
              </a:buClr>
              <a:buSzPts val="1600"/>
              <a:buFont typeface="NTR"/>
              <a:buNone/>
            </a:pPr>
            <a:r>
              <a:t/>
            </a:r>
            <a:endParaRPr b="0" i="0" sz="1600" u="none" cap="none" strike="noStrike">
              <a:solidFill>
                <a:schemeClr val="dk1"/>
              </a:solidFill>
              <a:latin typeface="Lato"/>
              <a:ea typeface="Lato"/>
              <a:cs typeface="Lato"/>
              <a:sym typeface="Lato"/>
            </a:endParaRPr>
          </a:p>
        </p:txBody>
      </p:sp>
      <p:sp>
        <p:nvSpPr>
          <p:cNvPr id="263" name="Google Shape;263;p7"/>
          <p:cNvSpPr txBox="1"/>
          <p:nvPr/>
        </p:nvSpPr>
        <p:spPr>
          <a:xfrm>
            <a:off x="3430435" y="3909161"/>
            <a:ext cx="3306377" cy="73866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TR"/>
              <a:buChar char="✨"/>
            </a:pPr>
            <a:r>
              <a:rPr b="0" i="0" lang="en-US" sz="1400" u="none" cap="none" strike="noStrike">
                <a:solidFill>
                  <a:schemeClr val="dk1"/>
                </a:solidFill>
                <a:latin typeface="Times New Roman"/>
                <a:ea typeface="Times New Roman"/>
                <a:cs typeface="Times New Roman"/>
                <a:sym typeface="Times New Roman"/>
              </a:rPr>
              <a:t>Protect and preserve the Arctic wildlife, environment and biological productivity.</a:t>
            </a:r>
            <a:endParaRPr/>
          </a:p>
        </p:txBody>
      </p:sp>
      <p:sp>
        <p:nvSpPr>
          <p:cNvPr id="264" name="Google Shape;264;p7"/>
          <p:cNvSpPr txBox="1"/>
          <p:nvPr/>
        </p:nvSpPr>
        <p:spPr>
          <a:xfrm>
            <a:off x="0" y="2142183"/>
            <a:ext cx="2868710" cy="73866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NTR"/>
              <a:buChar char="✨"/>
            </a:pPr>
            <a:r>
              <a:rPr b="0" i="0" lang="en-US" sz="1400" u="none" cap="none" strike="noStrike">
                <a:solidFill>
                  <a:schemeClr val="dk1"/>
                </a:solidFill>
                <a:latin typeface="Times New Roman"/>
                <a:ea typeface="Times New Roman"/>
                <a:cs typeface="Times New Roman"/>
                <a:sym typeface="Times New Roman"/>
              </a:rPr>
              <a:t>Preserve Inuvialuit cultural identity and values within a changing northern society.</a:t>
            </a:r>
            <a:endParaRPr/>
          </a:p>
        </p:txBody>
      </p:sp>
      <p:sp>
        <p:nvSpPr>
          <p:cNvPr id="265" name="Google Shape;265;p7"/>
          <p:cNvSpPr txBox="1"/>
          <p:nvPr/>
        </p:nvSpPr>
        <p:spPr>
          <a:xfrm>
            <a:off x="505604" y="1475225"/>
            <a:ext cx="538207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dk1"/>
                </a:solidFill>
                <a:latin typeface="Times New Roman"/>
                <a:ea typeface="Times New Roman"/>
                <a:cs typeface="Times New Roman"/>
                <a:sym typeface="Times New Roman"/>
              </a:rPr>
              <a:t>Inuvialuit Final Agreement Principles</a:t>
            </a:r>
            <a:endParaRPr/>
          </a:p>
        </p:txBody>
      </p:sp>
      <p:pic>
        <p:nvPicPr>
          <p:cNvPr descr="Diagram&#10;&#10;Description automatically generated" id="266" name="Google Shape;266;p7"/>
          <p:cNvPicPr preferRelativeResize="0"/>
          <p:nvPr/>
        </p:nvPicPr>
        <p:blipFill rotWithShape="1">
          <a:blip r:embed="rId4">
            <a:alphaModFix/>
          </a:blip>
          <a:srcRect b="0" l="0" r="0" t="0"/>
          <a:stretch/>
        </p:blipFill>
        <p:spPr>
          <a:xfrm>
            <a:off x="7979036" y="4578328"/>
            <a:ext cx="599353" cy="523759"/>
          </a:xfrm>
          <a:prstGeom prst="rect">
            <a:avLst/>
          </a:prstGeom>
          <a:noFill/>
          <a:ln>
            <a:noFill/>
          </a:ln>
        </p:spPr>
      </p:pic>
      <p:sp>
        <p:nvSpPr>
          <p:cNvPr id="267" name="Google Shape;267;p7"/>
          <p:cNvSpPr txBox="1"/>
          <p:nvPr/>
        </p:nvSpPr>
        <p:spPr>
          <a:xfrm>
            <a:off x="45385" y="4863268"/>
            <a:ext cx="476415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EIRB Community Tour, 2023 - The IFA, ISR &amp; </a:t>
            </a:r>
            <a:r>
              <a:rPr b="0" i="0" lang="en-US" sz="800" u="none" cap="none" strike="noStrike">
                <a:solidFill>
                  <a:srgbClr val="000000"/>
                </a:solidFill>
                <a:latin typeface="Arial"/>
                <a:ea typeface="Arial"/>
                <a:cs typeface="Arial"/>
                <a:sym typeface="Arial"/>
              </a:rPr>
              <a:t>Co-Management</a:t>
            </a:r>
            <a:r>
              <a:rPr b="0" i="0" lang="en-US" sz="900" u="none" cap="none" strike="noStrike">
                <a:solidFill>
                  <a:srgbClr val="000000"/>
                </a:solidFill>
                <a:latin typeface="Arial"/>
                <a:ea typeface="Arial"/>
                <a:cs typeface="Arial"/>
                <a:sym typeface="Arial"/>
              </a:rPr>
              <a:t> Boards</a:t>
            </a:r>
            <a:endParaRPr b="0" i="0" sz="9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500"/>
                                        <p:tgtEl>
                                          <p:spTgt spid="2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57"/>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65"/>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xEl>
                                              <p:pRg end="0" st="0"/>
                                            </p:txEl>
                                          </p:spTgt>
                                        </p:tgtEl>
                                        <p:attrNameLst>
                                          <p:attrName>style.visibility</p:attrName>
                                        </p:attrNameLst>
                                      </p:cBhvr>
                                      <p:to>
                                        <p:strVal val="visible"/>
                                      </p:to>
                                    </p:set>
                                    <p:animEffect filter="fade" transition="in">
                                      <p:cBhvr>
                                        <p:cTn dur="500"/>
                                        <p:tgtEl>
                                          <p:spTgt spid="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8"/>
          <p:cNvSpPr/>
          <p:nvPr/>
        </p:nvSpPr>
        <p:spPr>
          <a:xfrm>
            <a:off x="2091694" y="180601"/>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 name="Google Shape;273;p8"/>
          <p:cNvSpPr txBox="1"/>
          <p:nvPr>
            <p:ph type="ctrTitle"/>
          </p:nvPr>
        </p:nvSpPr>
        <p:spPr>
          <a:xfrm>
            <a:off x="2128059" y="180601"/>
            <a:ext cx="5434445" cy="735013"/>
          </a:xfrm>
          <a:prstGeom prst="rect">
            <a:avLst/>
          </a:prstGeom>
          <a:noFill/>
          <a:ln>
            <a:noFill/>
          </a:ln>
        </p:spPr>
        <p:txBody>
          <a:bodyPr anchorCtr="0" anchor="ctr" bIns="22850" lIns="45725" spcFirstLastPara="1" rIns="45725" wrap="square" tIns="22850">
            <a:noAutofit/>
          </a:bodyPr>
          <a:lstStyle/>
          <a:p>
            <a:pPr indent="0" lvl="0" marL="0" rtl="0" algn="ctr">
              <a:lnSpc>
                <a:spcPct val="100000"/>
              </a:lnSpc>
              <a:spcBef>
                <a:spcPts val="0"/>
              </a:spcBef>
              <a:spcAft>
                <a:spcPts val="0"/>
              </a:spcAft>
              <a:buClr>
                <a:schemeClr val="dk1"/>
              </a:buClr>
              <a:buSzPts val="900"/>
              <a:buNone/>
            </a:pPr>
            <a:r>
              <a:rPr b="1" lang="en-US" sz="3200" u="sng">
                <a:latin typeface="Open Sans"/>
                <a:ea typeface="Open Sans"/>
                <a:cs typeface="Open Sans"/>
                <a:sym typeface="Open Sans"/>
              </a:rPr>
              <a:t>Inuvialuit Settlement Region </a:t>
            </a:r>
            <a:endParaRPr/>
          </a:p>
        </p:txBody>
      </p:sp>
      <p:pic>
        <p:nvPicPr>
          <p:cNvPr descr="Introduction to the Inuvialuit Settlement Region" id="274" name="Google Shape;274;p8"/>
          <p:cNvPicPr preferRelativeResize="0"/>
          <p:nvPr/>
        </p:nvPicPr>
        <p:blipFill rotWithShape="1">
          <a:blip r:embed="rId3">
            <a:alphaModFix/>
          </a:blip>
          <a:srcRect b="0" l="0" r="0" t="0"/>
          <a:stretch/>
        </p:blipFill>
        <p:spPr>
          <a:xfrm>
            <a:off x="1188720" y="1148445"/>
            <a:ext cx="6583680" cy="3719779"/>
          </a:xfrm>
          <a:prstGeom prst="rect">
            <a:avLst/>
          </a:prstGeom>
          <a:noFill/>
          <a:ln>
            <a:noFill/>
          </a:ln>
        </p:spPr>
      </p:pic>
      <p:sp>
        <p:nvSpPr>
          <p:cNvPr id="275" name="Google Shape;275;p8"/>
          <p:cNvSpPr txBox="1"/>
          <p:nvPr/>
        </p:nvSpPr>
        <p:spPr>
          <a:xfrm>
            <a:off x="3725102" y="4912669"/>
            <a:ext cx="476415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EIRB Community Tour, 2023 - The IFA, ISR &amp; </a:t>
            </a:r>
            <a:r>
              <a:rPr b="0" i="0" lang="en-US" sz="800" u="none" cap="none" strike="noStrike">
                <a:solidFill>
                  <a:srgbClr val="000000"/>
                </a:solidFill>
                <a:latin typeface="Arial"/>
                <a:ea typeface="Arial"/>
                <a:cs typeface="Arial"/>
                <a:sym typeface="Arial"/>
              </a:rPr>
              <a:t>Co-Management</a:t>
            </a:r>
            <a:r>
              <a:rPr b="0" i="0" lang="en-US" sz="900" u="none" cap="none" strike="noStrike">
                <a:solidFill>
                  <a:srgbClr val="000000"/>
                </a:solidFill>
                <a:latin typeface="Arial"/>
                <a:ea typeface="Arial"/>
                <a:cs typeface="Arial"/>
                <a:sym typeface="Arial"/>
              </a:rPr>
              <a:t> Boards</a:t>
            </a:r>
            <a:endParaRPr b="0" i="0" sz="900" u="none" cap="none" strike="noStrike">
              <a:solidFill>
                <a:srgbClr val="000000"/>
              </a:solidFill>
              <a:latin typeface="Arial"/>
              <a:ea typeface="Arial"/>
              <a:cs typeface="Arial"/>
              <a:sym typeface="Arial"/>
            </a:endParaRPr>
          </a:p>
        </p:txBody>
      </p:sp>
      <p:pic>
        <p:nvPicPr>
          <p:cNvPr descr="Diagram&#10;&#10;Description automatically generated" id="276" name="Google Shape;276;p8"/>
          <p:cNvPicPr preferRelativeResize="0"/>
          <p:nvPr/>
        </p:nvPicPr>
        <p:blipFill rotWithShape="1">
          <a:blip r:embed="rId4">
            <a:alphaModFix/>
          </a:blip>
          <a:srcRect b="0" l="0" r="0" t="0"/>
          <a:stretch/>
        </p:blipFill>
        <p:spPr>
          <a:xfrm>
            <a:off x="7959013" y="4593181"/>
            <a:ext cx="599353" cy="523759"/>
          </a:xfrm>
          <a:prstGeom prst="rect">
            <a:avLst/>
          </a:prstGeom>
          <a:noFill/>
          <a:ln>
            <a:noFill/>
          </a:ln>
        </p:spPr>
      </p:pic>
      <p:sp>
        <p:nvSpPr>
          <p:cNvPr id="277" name="Google Shape;277;p8"/>
          <p:cNvSpPr/>
          <p:nvPr/>
        </p:nvSpPr>
        <p:spPr>
          <a:xfrm>
            <a:off x="8627474" y="0"/>
            <a:ext cx="516523" cy="5143501"/>
          </a:xfrm>
          <a:custGeom>
            <a:rect b="b" l="l" r="r" t="t"/>
            <a:pathLst>
              <a:path extrusionOk="0" h="3021507" w="161523">
                <a:moveTo>
                  <a:pt x="0" y="0"/>
                </a:moveTo>
                <a:lnTo>
                  <a:pt x="161523" y="0"/>
                </a:lnTo>
                <a:lnTo>
                  <a:pt x="161523" y="3021507"/>
                </a:lnTo>
                <a:lnTo>
                  <a:pt x="0" y="3021507"/>
                </a:lnTo>
                <a:close/>
              </a:path>
            </a:pathLst>
          </a:custGeom>
          <a:solidFill>
            <a:srgbClr val="FFC000"/>
          </a:solidFill>
          <a:ln cap="flat" cmpd="sng" w="28575">
            <a:solidFill>
              <a:schemeClr val="dk1"/>
            </a:solidFill>
            <a:prstDash val="solid"/>
            <a:round/>
            <a:headEnd len="sm" w="sm" type="none"/>
            <a:tailEnd len="sm" w="sm"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72"/>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p9"/>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3" name="Google Shape;283;p9"/>
          <p:cNvSpPr txBox="1"/>
          <p:nvPr/>
        </p:nvSpPr>
        <p:spPr>
          <a:xfrm>
            <a:off x="3722994" y="1198362"/>
            <a:ext cx="4841493" cy="2797957"/>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lnSpc>
                <a:spcPct val="90000"/>
              </a:lnSpc>
              <a:spcBef>
                <a:spcPts val="0"/>
              </a:spcBef>
              <a:spcAft>
                <a:spcPts val="0"/>
              </a:spcAft>
              <a:buNone/>
            </a:pPr>
            <a:r>
              <a:rPr b="0" i="0" lang="en-US" sz="6400" u="none" cap="none" strike="noStrike">
                <a:solidFill>
                  <a:schemeClr val="dk1"/>
                </a:solidFill>
                <a:latin typeface="Times New Roman"/>
                <a:ea typeface="Times New Roman"/>
                <a:cs typeface="Times New Roman"/>
                <a:sym typeface="Times New Roman"/>
              </a:rPr>
              <a:t>The Inuvialuit Settlement Region which was negotiated in the signing of the Final Agreement encompasses an area of approximately 1 million square kilometers in the Canadian western arctic, including the Yukon North Slope; and the Mackenzie Delta and the western Arctic islands, which are known as the Western Arctic Region (so everything within the black border).</a:t>
            </a:r>
            <a:endParaRPr/>
          </a:p>
          <a:p>
            <a:pPr indent="101600" lvl="0" marL="0" marR="0" rtl="0" algn="l">
              <a:lnSpc>
                <a:spcPct val="90000"/>
              </a:lnSpc>
              <a:spcBef>
                <a:spcPts val="600"/>
              </a:spcBef>
              <a:spcAft>
                <a:spcPts val="0"/>
              </a:spcAft>
              <a:buClr>
                <a:srgbClr val="000000"/>
              </a:buClr>
              <a:buSzPct val="100000"/>
              <a:buFont typeface="Arial"/>
              <a:buNone/>
            </a:pPr>
            <a:r>
              <a:t/>
            </a:r>
            <a:endParaRPr b="0" i="0" sz="64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600"/>
              </a:spcBef>
              <a:spcAft>
                <a:spcPts val="0"/>
              </a:spcAft>
              <a:buNone/>
            </a:pPr>
            <a:r>
              <a:rPr b="0" i="0" lang="en-US" sz="6400" u="none" cap="none" strike="noStrike">
                <a:solidFill>
                  <a:schemeClr val="dk1"/>
                </a:solidFill>
                <a:latin typeface="Times New Roman"/>
                <a:ea typeface="Times New Roman"/>
                <a:cs typeface="Times New Roman"/>
                <a:sym typeface="Times New Roman"/>
              </a:rPr>
              <a:t>The Inuvialuit live in six communities in the Settlement Region: </a:t>
            </a:r>
            <a:r>
              <a:rPr b="1" i="0" lang="en-US" sz="6400" u="none" cap="none" strike="noStrike">
                <a:solidFill>
                  <a:schemeClr val="dk1"/>
                </a:solidFill>
                <a:latin typeface="Times New Roman"/>
                <a:ea typeface="Times New Roman"/>
                <a:cs typeface="Times New Roman"/>
                <a:sym typeface="Times New Roman"/>
              </a:rPr>
              <a:t>Aklavik, Inuvik, Tuktoyaktuk, Paulatuk, Sachs Harbour and Ulukhaktok</a:t>
            </a:r>
            <a:r>
              <a:rPr b="0" i="0" lang="en-US" sz="6400" u="none" cap="none" strike="noStrike">
                <a:solidFill>
                  <a:schemeClr val="dk1"/>
                </a:solidFill>
                <a:latin typeface="Times New Roman"/>
                <a:ea typeface="Times New Roman"/>
                <a:cs typeface="Times New Roman"/>
                <a:sym typeface="Times New Roman"/>
              </a:rPr>
              <a:t>.</a:t>
            </a:r>
            <a:endParaRPr/>
          </a:p>
          <a:p>
            <a:pPr indent="101600" lvl="0" marL="0" marR="0" rtl="0" algn="l">
              <a:lnSpc>
                <a:spcPct val="90000"/>
              </a:lnSpc>
              <a:spcBef>
                <a:spcPts val="600"/>
              </a:spcBef>
              <a:spcAft>
                <a:spcPts val="0"/>
              </a:spcAft>
              <a:buClr>
                <a:srgbClr val="000000"/>
              </a:buClr>
              <a:buSzPct val="100000"/>
              <a:buFont typeface="Arial"/>
              <a:buNone/>
            </a:pPr>
            <a:r>
              <a:t/>
            </a:r>
            <a:endParaRPr b="0" i="0" sz="64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600"/>
              </a:spcBef>
              <a:spcAft>
                <a:spcPts val="0"/>
              </a:spcAft>
              <a:buNone/>
            </a:pPr>
            <a:r>
              <a:rPr b="0" i="0" lang="en-US" sz="6400" u="none" cap="none" strike="noStrike">
                <a:solidFill>
                  <a:schemeClr val="dk1"/>
                </a:solidFill>
                <a:latin typeface="Times New Roman"/>
                <a:ea typeface="Times New Roman"/>
                <a:cs typeface="Times New Roman"/>
                <a:sym typeface="Times New Roman"/>
              </a:rPr>
              <a:t>Private lands, for which the Inuvialuit own sub-surface and/or surface rights, are associated with each of these communities.</a:t>
            </a:r>
            <a:endParaRPr/>
          </a:p>
          <a:p>
            <a:pPr indent="0" lvl="0" marL="0" marR="0" rtl="0" algn="l">
              <a:lnSpc>
                <a:spcPct val="90000"/>
              </a:lnSpc>
              <a:spcBef>
                <a:spcPts val="600"/>
              </a:spcBef>
              <a:spcAft>
                <a:spcPts val="0"/>
              </a:spcAft>
              <a:buNone/>
            </a:pPr>
            <a:r>
              <a:rPr b="0" i="0" lang="en-US" sz="6400" u="none" cap="none" strike="noStrike">
                <a:solidFill>
                  <a:schemeClr val="dk1"/>
                </a:solidFill>
                <a:latin typeface="Times New Roman"/>
                <a:ea typeface="Times New Roman"/>
                <a:cs typeface="Times New Roman"/>
                <a:sym typeface="Times New Roman"/>
              </a:rPr>
              <a:t>The remaining area in the Settlement Region is in Territorial land and Public land.</a:t>
            </a:r>
            <a:endParaRPr/>
          </a:p>
          <a:p>
            <a:pPr indent="7937" lvl="0" marL="0" marR="0" rtl="0" algn="l">
              <a:lnSpc>
                <a:spcPct val="90000"/>
              </a:lnSpc>
              <a:spcBef>
                <a:spcPts val="600"/>
              </a:spcBef>
              <a:spcAft>
                <a:spcPts val="0"/>
              </a:spcAft>
              <a:buClr>
                <a:srgbClr val="000000"/>
              </a:buClr>
              <a:buSzPct val="100000"/>
              <a:buFont typeface="Arial"/>
              <a:buNone/>
            </a:pPr>
            <a:r>
              <a:t/>
            </a:r>
            <a:endParaRPr b="1" i="0" sz="500" u="none" cap="none" strike="noStrike">
              <a:solidFill>
                <a:schemeClr val="dk1"/>
              </a:solidFill>
              <a:latin typeface="Arial"/>
              <a:ea typeface="Arial"/>
              <a:cs typeface="Arial"/>
              <a:sym typeface="Arial"/>
            </a:endParaRPr>
          </a:p>
        </p:txBody>
      </p:sp>
      <p:sp>
        <p:nvSpPr>
          <p:cNvPr id="284" name="Google Shape;284;p9"/>
          <p:cNvSpPr/>
          <p:nvPr/>
        </p:nvSpPr>
        <p:spPr>
          <a:xfrm>
            <a:off x="8627474" y="0"/>
            <a:ext cx="516523" cy="5143501"/>
          </a:xfrm>
          <a:custGeom>
            <a:rect b="b" l="l" r="r" t="t"/>
            <a:pathLst>
              <a:path extrusionOk="0" h="3021507" w="161523">
                <a:moveTo>
                  <a:pt x="0" y="0"/>
                </a:moveTo>
                <a:lnTo>
                  <a:pt x="161523" y="0"/>
                </a:lnTo>
                <a:lnTo>
                  <a:pt x="161523" y="3021507"/>
                </a:lnTo>
                <a:lnTo>
                  <a:pt x="0" y="3021507"/>
                </a:lnTo>
                <a:close/>
              </a:path>
            </a:pathLst>
          </a:custGeom>
          <a:solidFill>
            <a:srgbClr val="00B0F0"/>
          </a:solidFill>
          <a:ln cap="flat" cmpd="sng" w="28575">
            <a:solidFill>
              <a:schemeClr val="dk1"/>
            </a:solidFill>
            <a:prstDash val="solid"/>
            <a:round/>
            <a:headEnd len="sm" w="sm" type="none"/>
            <a:tailEnd len="sm" w="sm" type="none"/>
          </a:ln>
        </p:spPr>
      </p:sp>
      <p:pic>
        <p:nvPicPr>
          <p:cNvPr descr="Diagram&#10;&#10;Description automatically generated" id="285" name="Google Shape;285;p9"/>
          <p:cNvPicPr preferRelativeResize="0"/>
          <p:nvPr/>
        </p:nvPicPr>
        <p:blipFill rotWithShape="1">
          <a:blip r:embed="rId3">
            <a:alphaModFix/>
          </a:blip>
          <a:srcRect b="0" l="0" r="0" t="0"/>
          <a:stretch/>
        </p:blipFill>
        <p:spPr>
          <a:xfrm>
            <a:off x="7979036" y="4578328"/>
            <a:ext cx="599353" cy="523759"/>
          </a:xfrm>
          <a:prstGeom prst="rect">
            <a:avLst/>
          </a:prstGeom>
          <a:noFill/>
          <a:ln>
            <a:noFill/>
          </a:ln>
        </p:spPr>
      </p:pic>
      <p:sp>
        <p:nvSpPr>
          <p:cNvPr id="286" name="Google Shape;286;p9"/>
          <p:cNvSpPr/>
          <p:nvPr/>
        </p:nvSpPr>
        <p:spPr>
          <a:xfrm>
            <a:off x="3722994" y="213270"/>
            <a:ext cx="3266815" cy="224051"/>
          </a:xfrm>
          <a:prstGeom prst="rect">
            <a:avLst/>
          </a:prstGeom>
          <a:solidFill>
            <a:srgbClr val="00B0F0"/>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7" name="Google Shape;287;p9"/>
          <p:cNvSpPr txBox="1"/>
          <p:nvPr/>
        </p:nvSpPr>
        <p:spPr>
          <a:xfrm>
            <a:off x="3720885" y="72866"/>
            <a:ext cx="4218271" cy="874643"/>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None/>
            </a:pPr>
            <a:r>
              <a:rPr b="1" i="0" lang="en-US" sz="3000" u="none" cap="none" strike="noStrike">
                <a:solidFill>
                  <a:schemeClr val="dk1"/>
                </a:solidFill>
                <a:latin typeface="Arial"/>
                <a:ea typeface="Arial"/>
                <a:cs typeface="Arial"/>
                <a:sym typeface="Arial"/>
              </a:rPr>
              <a:t>Inuvialuit Settlement Region (ISR)</a:t>
            </a:r>
            <a:endParaRPr/>
          </a:p>
        </p:txBody>
      </p:sp>
      <p:sp>
        <p:nvSpPr>
          <p:cNvPr id="288" name="Google Shape;288;p9"/>
          <p:cNvSpPr/>
          <p:nvPr/>
        </p:nvSpPr>
        <p:spPr>
          <a:xfrm>
            <a:off x="3586887" y="0"/>
            <a:ext cx="5040587" cy="5143500"/>
          </a:xfrm>
          <a:prstGeom prst="rect">
            <a:avLst/>
          </a:prstGeom>
          <a:noFill/>
          <a:ln cap="flat" cmpd="sng" w="285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9" name="Google Shape;289;p9"/>
          <p:cNvSpPr txBox="1"/>
          <p:nvPr/>
        </p:nvSpPr>
        <p:spPr>
          <a:xfrm>
            <a:off x="3725102" y="4912669"/>
            <a:ext cx="476415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EIRB Community Tour, 2023 - The IFA, ISR &amp; </a:t>
            </a:r>
            <a:r>
              <a:rPr b="0" i="0" lang="en-US" sz="800" u="none" cap="none" strike="noStrike">
                <a:solidFill>
                  <a:srgbClr val="000000"/>
                </a:solidFill>
                <a:latin typeface="Arial"/>
                <a:ea typeface="Arial"/>
                <a:cs typeface="Arial"/>
                <a:sym typeface="Arial"/>
              </a:rPr>
              <a:t>Co-Management</a:t>
            </a:r>
            <a:r>
              <a:rPr b="0" i="0" lang="en-US" sz="900" u="none" cap="none" strike="noStrike">
                <a:solidFill>
                  <a:srgbClr val="000000"/>
                </a:solidFill>
                <a:latin typeface="Arial"/>
                <a:ea typeface="Arial"/>
                <a:cs typeface="Arial"/>
                <a:sym typeface="Arial"/>
              </a:rPr>
              <a:t> Boards</a:t>
            </a:r>
            <a:endParaRPr b="0" i="0" sz="900" u="none" cap="none" strike="noStrike">
              <a:solidFill>
                <a:srgbClr val="000000"/>
              </a:solidFill>
              <a:latin typeface="Arial"/>
              <a:ea typeface="Arial"/>
              <a:cs typeface="Arial"/>
              <a:sym typeface="Arial"/>
            </a:endParaRPr>
          </a:p>
        </p:txBody>
      </p:sp>
      <p:pic>
        <p:nvPicPr>
          <p:cNvPr descr="Map&#10;&#10;Description automatically generated" id="290" name="Google Shape;290;p9"/>
          <p:cNvPicPr preferRelativeResize="0"/>
          <p:nvPr/>
        </p:nvPicPr>
        <p:blipFill rotWithShape="1">
          <a:blip r:embed="rId4">
            <a:alphaModFix/>
          </a:blip>
          <a:srcRect b="0" l="0" r="0" t="0"/>
          <a:stretch/>
        </p:blipFill>
        <p:spPr>
          <a:xfrm>
            <a:off x="0" y="0"/>
            <a:ext cx="3584778"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20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86"/>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2000" fill="hold"/>
                                        <p:tgtEl>
                                          <p:spTgt spid="287"/>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